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256" r:id="rId2"/>
    <p:sldId id="279" r:id="rId3"/>
    <p:sldId id="257" r:id="rId4"/>
    <p:sldId id="291" r:id="rId5"/>
    <p:sldId id="280" r:id="rId6"/>
    <p:sldId id="268" r:id="rId7"/>
    <p:sldId id="269" r:id="rId8"/>
    <p:sldId id="281" r:id="rId9"/>
    <p:sldId id="277" r:id="rId10"/>
    <p:sldId id="271" r:id="rId11"/>
    <p:sldId id="285" r:id="rId12"/>
    <p:sldId id="286" r:id="rId13"/>
    <p:sldId id="262" r:id="rId14"/>
    <p:sldId id="287" r:id="rId15"/>
    <p:sldId id="290" r:id="rId16"/>
    <p:sldId id="278" r:id="rId17"/>
    <p:sldId id="274" r:id="rId18"/>
    <p:sldId id="275" r:id="rId19"/>
    <p:sldId id="276" r:id="rId20"/>
    <p:sldId id="289" r:id="rId21"/>
    <p:sldId id="283"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1"/>
    <p:restoredTop sz="73050"/>
  </p:normalViewPr>
  <p:slideViewPr>
    <p:cSldViewPr snapToGrid="0" snapToObjects="1">
      <p:cViewPr varScale="1">
        <p:scale>
          <a:sx n="68" d="100"/>
          <a:sy n="68" d="100"/>
        </p:scale>
        <p:origin x="51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47255-AC54-1045-8A02-40549FFC750C}" type="doc">
      <dgm:prSet loTypeId="urn:microsoft.com/office/officeart/2009/3/layout/OpposingIdeas" loCatId="" qsTypeId="urn:microsoft.com/office/officeart/2005/8/quickstyle/simple1" qsCatId="simple" csTypeId="urn:microsoft.com/office/officeart/2005/8/colors/accent1_2" csCatId="accent1" phldr="1"/>
      <dgm:spPr/>
      <dgm:t>
        <a:bodyPr/>
        <a:lstStyle/>
        <a:p>
          <a:endParaRPr lang="zh-CN" altLang="en-US"/>
        </a:p>
      </dgm:t>
    </dgm:pt>
    <dgm:pt modelId="{38857357-D007-C54D-BB1E-1BCB0ACB4323}">
      <dgm:prSet phldrT="[文本]" custT="1"/>
      <dgm:spPr>
        <a:solidFill>
          <a:srgbClr val="4472C4">
            <a:tint val="50000"/>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ctr" anchorCtr="0"/>
        <a:lstStyle/>
        <a:p>
          <a:pPr marL="0" lvl="0" indent="0" algn="r" defTabSz="1066800">
            <a:lnSpc>
              <a:spcPct val="90000"/>
            </a:lnSpc>
            <a:spcBef>
              <a:spcPct val="0"/>
            </a:spcBef>
            <a:spcAft>
              <a:spcPct val="35000"/>
            </a:spcAft>
            <a:buNone/>
          </a:pPr>
          <a:r>
            <a:rPr lang="en-US" altLang="zh-CN" sz="2400" kern="1200" dirty="0">
              <a:solidFill>
                <a:prstClr val="black">
                  <a:hueOff val="0"/>
                  <a:satOff val="0"/>
                  <a:lumOff val="0"/>
                  <a:alphaOff val="0"/>
                </a:prstClr>
              </a:solidFill>
              <a:latin typeface="Calibri" panose="020F0502020204030204"/>
              <a:ea typeface="等线" panose="02010600030101010101" pitchFamily="2" charset="-122"/>
              <a:cs typeface="+mn-cs"/>
            </a:rPr>
            <a:t>Too Fine-grained</a:t>
          </a:r>
          <a:endParaRPr lang="zh-CN" altLang="en-US" sz="2400" kern="1200" dirty="0">
            <a:solidFill>
              <a:prstClr val="black">
                <a:hueOff val="0"/>
                <a:satOff val="0"/>
                <a:lumOff val="0"/>
                <a:alphaOff val="0"/>
              </a:prstClr>
            </a:solidFill>
            <a:latin typeface="Calibri" panose="020F0502020204030204"/>
            <a:ea typeface="等线" panose="02010600030101010101" pitchFamily="2" charset="-122"/>
            <a:cs typeface="+mn-cs"/>
          </a:endParaRPr>
        </a:p>
      </dgm:t>
    </dgm:pt>
    <dgm:pt modelId="{8BD556A8-1AB8-5347-BF91-B972F94556ED}" type="parTrans" cxnId="{3A7D44CE-66FE-3740-A6F2-79CC87350E20}">
      <dgm:prSet/>
      <dgm:spPr/>
      <dgm:t>
        <a:bodyPr/>
        <a:lstStyle/>
        <a:p>
          <a:endParaRPr lang="zh-CN" altLang="en-US"/>
        </a:p>
      </dgm:t>
    </dgm:pt>
    <dgm:pt modelId="{52C3CE17-0BAE-214F-BC5C-72BC6151AF6F}" type="sibTrans" cxnId="{3A7D44CE-66FE-3740-A6F2-79CC87350E20}">
      <dgm:prSet/>
      <dgm:spPr/>
      <dgm:t>
        <a:bodyPr/>
        <a:lstStyle/>
        <a:p>
          <a:endParaRPr lang="zh-CN" altLang="en-US"/>
        </a:p>
      </dgm:t>
    </dgm:pt>
    <dgm:pt modelId="{FE227ED8-64C2-2345-A67D-1DBEE2C0DB6F}">
      <dgm:prSet phldrT="[文本]"/>
      <dgm:spPr/>
      <dgm:t>
        <a:bodyPr anchor="ctr" anchorCtr="0"/>
        <a:lstStyle/>
        <a:p>
          <a:r>
            <a:rPr kumimoji="1" lang="en-US" altLang="zh-CN" dirty="0"/>
            <a:t>State</a:t>
          </a:r>
          <a:r>
            <a:rPr kumimoji="1" lang="zh-CN" altLang="en-US" dirty="0"/>
            <a:t> </a:t>
          </a:r>
          <a:r>
            <a:rPr kumimoji="1" lang="en-US" altLang="zh-CN" dirty="0"/>
            <a:t>explosion</a:t>
          </a:r>
        </a:p>
        <a:p>
          <a:r>
            <a:rPr lang="en-US" altLang="zh-CN" dirty="0"/>
            <a:t>Unnecessary UI events</a:t>
          </a:r>
          <a:endParaRPr lang="zh-CN" altLang="en-US" dirty="0"/>
        </a:p>
      </dgm:t>
    </dgm:pt>
    <dgm:pt modelId="{14780BB3-28FD-0B44-B928-BF7648C32AD4}" type="parTrans" cxnId="{C03C22A0-9542-F54B-B1F7-EACAE495CE6B}">
      <dgm:prSet/>
      <dgm:spPr/>
      <dgm:t>
        <a:bodyPr/>
        <a:lstStyle/>
        <a:p>
          <a:endParaRPr lang="zh-CN" altLang="en-US"/>
        </a:p>
      </dgm:t>
    </dgm:pt>
    <dgm:pt modelId="{27B13E8E-E0AB-9440-996D-9C64449172D6}" type="sibTrans" cxnId="{C03C22A0-9542-F54B-B1F7-EACAE495CE6B}">
      <dgm:prSet/>
      <dgm:spPr/>
      <dgm:t>
        <a:bodyPr/>
        <a:lstStyle/>
        <a:p>
          <a:endParaRPr lang="zh-CN" altLang="en-US"/>
        </a:p>
      </dgm:t>
    </dgm:pt>
    <dgm:pt modelId="{F9DD86C8-0AAF-374D-A628-F099725E120E}">
      <dgm:prSet phldrT="[文本]" custT="1"/>
      <dgm:spPr/>
      <dgm:t>
        <a:bodyPr/>
        <a:lstStyle/>
        <a:p>
          <a:r>
            <a:rPr lang="en-US" altLang="zh-CN" sz="2400" dirty="0"/>
            <a:t>Too Coarse-grained</a:t>
          </a:r>
          <a:endParaRPr lang="zh-CN" altLang="en-US" sz="2400" dirty="0"/>
        </a:p>
      </dgm:t>
    </dgm:pt>
    <dgm:pt modelId="{CF31CC73-0A1E-F644-A82C-9679C8CCEC59}" type="parTrans" cxnId="{8EDC5B60-7F17-3348-8437-0C9E554A3511}">
      <dgm:prSet/>
      <dgm:spPr/>
      <dgm:t>
        <a:bodyPr/>
        <a:lstStyle/>
        <a:p>
          <a:endParaRPr lang="zh-CN" altLang="en-US"/>
        </a:p>
      </dgm:t>
    </dgm:pt>
    <dgm:pt modelId="{518386E5-7E4E-8B49-A15C-F8B01F3FB28F}" type="sibTrans" cxnId="{8EDC5B60-7F17-3348-8437-0C9E554A3511}">
      <dgm:prSet/>
      <dgm:spPr/>
      <dgm:t>
        <a:bodyPr/>
        <a:lstStyle/>
        <a:p>
          <a:endParaRPr lang="zh-CN" altLang="en-US"/>
        </a:p>
      </dgm:t>
    </dgm:pt>
    <dgm:pt modelId="{3B9B3A02-55B2-E544-B01B-7F9A2F84B1A6}">
      <dgm:prSet phldrT="[文本]"/>
      <dgm:spPr/>
      <dgm:t>
        <a:bodyPr anchor="ctr" anchorCtr="0"/>
        <a:lstStyle/>
        <a:p>
          <a:r>
            <a:rPr lang="en-US" altLang="zh-CN" dirty="0"/>
            <a:t>Inaccurate test knowledge</a:t>
          </a:r>
          <a:endParaRPr lang="zh-CN" altLang="en-US" dirty="0"/>
        </a:p>
      </dgm:t>
    </dgm:pt>
    <dgm:pt modelId="{B83489AF-FE18-AE49-B24B-8AC458E7CFF3}" type="parTrans" cxnId="{E44AD72D-AB8D-EC49-8A25-0AF43EFBBD4E}">
      <dgm:prSet/>
      <dgm:spPr/>
      <dgm:t>
        <a:bodyPr/>
        <a:lstStyle/>
        <a:p>
          <a:endParaRPr lang="zh-CN" altLang="en-US"/>
        </a:p>
      </dgm:t>
    </dgm:pt>
    <dgm:pt modelId="{81C55205-D420-9C47-874F-3CA58BCB4B6A}" type="sibTrans" cxnId="{E44AD72D-AB8D-EC49-8A25-0AF43EFBBD4E}">
      <dgm:prSet/>
      <dgm:spPr/>
      <dgm:t>
        <a:bodyPr/>
        <a:lstStyle/>
        <a:p>
          <a:endParaRPr lang="zh-CN" altLang="en-US"/>
        </a:p>
      </dgm:t>
    </dgm:pt>
    <dgm:pt modelId="{89E5626E-D09D-A04F-9627-D252AFDCE813}">
      <dgm:prSet phldrT="[文本]"/>
      <dgm:spPr/>
      <dgm:t>
        <a:bodyPr anchor="ctr" anchorCtr="0"/>
        <a:lstStyle/>
        <a:p>
          <a:r>
            <a:rPr lang="en-US" altLang="zh-CN" dirty="0"/>
            <a:t>Non-deterministic transition</a:t>
          </a:r>
          <a:endParaRPr lang="zh-CN" altLang="en-US" dirty="0"/>
        </a:p>
      </dgm:t>
    </dgm:pt>
    <dgm:pt modelId="{AF02A1B1-3E81-604B-ACEF-5179C8E81AE2}" type="parTrans" cxnId="{4CB1DC4D-F0A2-FF41-9B66-F5A0F80450C4}">
      <dgm:prSet/>
      <dgm:spPr/>
      <dgm:t>
        <a:bodyPr/>
        <a:lstStyle/>
        <a:p>
          <a:endParaRPr lang="zh-CN" altLang="en-US"/>
        </a:p>
      </dgm:t>
    </dgm:pt>
    <dgm:pt modelId="{6D781533-BB68-F748-A42F-56FCCD31A998}" type="sibTrans" cxnId="{4CB1DC4D-F0A2-FF41-9B66-F5A0F80450C4}">
      <dgm:prSet/>
      <dgm:spPr/>
      <dgm:t>
        <a:bodyPr/>
        <a:lstStyle/>
        <a:p>
          <a:endParaRPr lang="zh-CN" altLang="en-US"/>
        </a:p>
      </dgm:t>
    </dgm:pt>
    <dgm:pt modelId="{9430BB27-DE7C-394A-B1C8-5BB544DA4FB4}" type="pres">
      <dgm:prSet presAssocID="{72C47255-AC54-1045-8A02-40549FFC750C}" presName="Name0" presStyleCnt="0">
        <dgm:presLayoutVars>
          <dgm:chMax val="2"/>
          <dgm:dir/>
          <dgm:animOne val="branch"/>
          <dgm:animLvl val="lvl"/>
          <dgm:resizeHandles val="exact"/>
        </dgm:presLayoutVars>
      </dgm:prSet>
      <dgm:spPr/>
    </dgm:pt>
    <dgm:pt modelId="{5916561A-756F-034D-897E-527E08A23D16}" type="pres">
      <dgm:prSet presAssocID="{72C47255-AC54-1045-8A02-40549FFC750C}" presName="Background" presStyleLbl="node1" presStyleIdx="0" presStyleCnt="1" custScaleY="81778"/>
      <dgm:spPr/>
    </dgm:pt>
    <dgm:pt modelId="{111065DD-A327-A749-A5A9-0D77C48DE3CC}" type="pres">
      <dgm:prSet presAssocID="{72C47255-AC54-1045-8A02-40549FFC750C}" presName="Divider" presStyleLbl="callout" presStyleIdx="0" presStyleCnt="1"/>
      <dgm:spPr/>
    </dgm:pt>
    <dgm:pt modelId="{76072B91-35D8-3B48-A6CC-E4117A87A4F8}" type="pres">
      <dgm:prSet presAssocID="{72C47255-AC54-1045-8A02-40549FFC750C}" presName="ChildText1" presStyleLbl="revTx" presStyleIdx="0" presStyleCnt="0">
        <dgm:presLayoutVars>
          <dgm:chMax val="0"/>
          <dgm:chPref val="0"/>
          <dgm:bulletEnabled val="1"/>
        </dgm:presLayoutVars>
      </dgm:prSet>
      <dgm:spPr/>
    </dgm:pt>
    <dgm:pt modelId="{262DF3A4-C155-0543-A23B-95FBF1465BDF}" type="pres">
      <dgm:prSet presAssocID="{72C47255-AC54-1045-8A02-40549FFC750C}" presName="ChildText2" presStyleLbl="revTx" presStyleIdx="0" presStyleCnt="0">
        <dgm:presLayoutVars>
          <dgm:chMax val="0"/>
          <dgm:chPref val="0"/>
          <dgm:bulletEnabled val="1"/>
        </dgm:presLayoutVars>
      </dgm:prSet>
      <dgm:spPr/>
    </dgm:pt>
    <dgm:pt modelId="{9CA474D0-8C96-5F4D-AFA8-50A14E9F1F3A}" type="pres">
      <dgm:prSet presAssocID="{72C47255-AC54-1045-8A02-40549FFC750C}" presName="ParentText1" presStyleLbl="revTx" presStyleIdx="0" presStyleCnt="0">
        <dgm:presLayoutVars>
          <dgm:chMax val="1"/>
          <dgm:chPref val="1"/>
        </dgm:presLayoutVars>
      </dgm:prSet>
      <dgm:spPr/>
    </dgm:pt>
    <dgm:pt modelId="{6E0DC1A9-D7ED-4D4A-9E81-41A25C8830AF}" type="pres">
      <dgm:prSet presAssocID="{72C47255-AC54-1045-8A02-40549FFC750C}" presName="ParentShape1" presStyleLbl="alignImgPlace1" presStyleIdx="0" presStyleCnt="2" custScaleX="172572" custScaleY="132950">
        <dgm:presLayoutVars/>
      </dgm:prSet>
      <dgm:spPr>
        <a:xfrm rot="16200000">
          <a:off x="-411871" y="755612"/>
          <a:ext cx="2898077" cy="823335"/>
        </a:xfrm>
        <a:prstGeom prst="rightArrow">
          <a:avLst>
            <a:gd name="adj1" fmla="val 49830"/>
            <a:gd name="adj2" fmla="val 60660"/>
          </a:avLst>
        </a:prstGeom>
      </dgm:spPr>
    </dgm:pt>
    <dgm:pt modelId="{3F3B9F7E-A137-1F43-9F3D-501B0C5625E4}" type="pres">
      <dgm:prSet presAssocID="{72C47255-AC54-1045-8A02-40549FFC750C}" presName="ParentText2" presStyleLbl="revTx" presStyleIdx="0" presStyleCnt="0">
        <dgm:presLayoutVars>
          <dgm:chMax val="1"/>
          <dgm:chPref val="1"/>
        </dgm:presLayoutVars>
      </dgm:prSet>
      <dgm:spPr/>
    </dgm:pt>
    <dgm:pt modelId="{99DE6A47-5F01-1540-9DED-F26D264620E5}" type="pres">
      <dgm:prSet presAssocID="{72C47255-AC54-1045-8A02-40549FFC750C}" presName="ParentShape2" presStyleLbl="alignImgPlace1" presStyleIdx="1" presStyleCnt="2" custScaleX="170522" custScaleY="138889">
        <dgm:presLayoutVars/>
      </dgm:prSet>
      <dgm:spPr/>
    </dgm:pt>
  </dgm:ptLst>
  <dgm:cxnLst>
    <dgm:cxn modelId="{F062570E-FA39-2047-AF9F-5172131A525C}" type="presOf" srcId="{3B9B3A02-55B2-E544-B01B-7F9A2F84B1A6}" destId="{262DF3A4-C155-0543-A23B-95FBF1465BDF}" srcOrd="0" destOrd="0" presId="urn:microsoft.com/office/officeart/2009/3/layout/OpposingIdeas"/>
    <dgm:cxn modelId="{E63A4319-AEE0-1247-8453-72791ACA54CF}" type="presOf" srcId="{72C47255-AC54-1045-8A02-40549FFC750C}" destId="{9430BB27-DE7C-394A-B1C8-5BB544DA4FB4}" srcOrd="0" destOrd="0" presId="urn:microsoft.com/office/officeart/2009/3/layout/OpposingIdeas"/>
    <dgm:cxn modelId="{E44AD72D-AB8D-EC49-8A25-0AF43EFBBD4E}" srcId="{F9DD86C8-0AAF-374D-A628-F099725E120E}" destId="{3B9B3A02-55B2-E544-B01B-7F9A2F84B1A6}" srcOrd="0" destOrd="0" parTransId="{B83489AF-FE18-AE49-B24B-8AC458E7CFF3}" sibTransId="{81C55205-D420-9C47-874F-3CA58BCB4B6A}"/>
    <dgm:cxn modelId="{B9A31833-36D6-064F-9570-C5416F70E61F}" type="presOf" srcId="{89E5626E-D09D-A04F-9627-D252AFDCE813}" destId="{262DF3A4-C155-0543-A23B-95FBF1465BDF}" srcOrd="0" destOrd="1" presId="urn:microsoft.com/office/officeart/2009/3/layout/OpposingIdeas"/>
    <dgm:cxn modelId="{4CB1DC4D-F0A2-FF41-9B66-F5A0F80450C4}" srcId="{F9DD86C8-0AAF-374D-A628-F099725E120E}" destId="{89E5626E-D09D-A04F-9627-D252AFDCE813}" srcOrd="1" destOrd="0" parTransId="{AF02A1B1-3E81-604B-ACEF-5179C8E81AE2}" sibTransId="{6D781533-BB68-F748-A42F-56FCCD31A998}"/>
    <dgm:cxn modelId="{8EDC5B60-7F17-3348-8437-0C9E554A3511}" srcId="{72C47255-AC54-1045-8A02-40549FFC750C}" destId="{F9DD86C8-0AAF-374D-A628-F099725E120E}" srcOrd="1" destOrd="0" parTransId="{CF31CC73-0A1E-F644-A82C-9679C8CCEC59}" sibTransId="{518386E5-7E4E-8B49-A15C-F8B01F3FB28F}"/>
    <dgm:cxn modelId="{4B04EA7B-66BE-E044-9F82-7EBF97B829D0}" type="presOf" srcId="{38857357-D007-C54D-BB1E-1BCB0ACB4323}" destId="{9CA474D0-8C96-5F4D-AFA8-50A14E9F1F3A}" srcOrd="0" destOrd="0" presId="urn:microsoft.com/office/officeart/2009/3/layout/OpposingIdeas"/>
    <dgm:cxn modelId="{03C61591-BC92-8346-B76A-0C2B0BA629AA}" type="presOf" srcId="{FE227ED8-64C2-2345-A67D-1DBEE2C0DB6F}" destId="{76072B91-35D8-3B48-A6CC-E4117A87A4F8}" srcOrd="0" destOrd="0" presId="urn:microsoft.com/office/officeart/2009/3/layout/OpposingIdeas"/>
    <dgm:cxn modelId="{64063395-046C-284E-96AA-00CF00324A86}" type="presOf" srcId="{38857357-D007-C54D-BB1E-1BCB0ACB4323}" destId="{6E0DC1A9-D7ED-4D4A-9E81-41A25C8830AF}" srcOrd="1" destOrd="0" presId="urn:microsoft.com/office/officeart/2009/3/layout/OpposingIdeas"/>
    <dgm:cxn modelId="{C03C22A0-9542-F54B-B1F7-EACAE495CE6B}" srcId="{38857357-D007-C54D-BB1E-1BCB0ACB4323}" destId="{FE227ED8-64C2-2345-A67D-1DBEE2C0DB6F}" srcOrd="0" destOrd="0" parTransId="{14780BB3-28FD-0B44-B928-BF7648C32AD4}" sibTransId="{27B13E8E-E0AB-9440-996D-9C64449172D6}"/>
    <dgm:cxn modelId="{1C70F4C9-E4D0-4846-8D4F-0A2B71253A0D}" type="presOf" srcId="{F9DD86C8-0AAF-374D-A628-F099725E120E}" destId="{3F3B9F7E-A137-1F43-9F3D-501B0C5625E4}" srcOrd="0" destOrd="0" presId="urn:microsoft.com/office/officeart/2009/3/layout/OpposingIdeas"/>
    <dgm:cxn modelId="{3A7D44CE-66FE-3740-A6F2-79CC87350E20}" srcId="{72C47255-AC54-1045-8A02-40549FFC750C}" destId="{38857357-D007-C54D-BB1E-1BCB0ACB4323}" srcOrd="0" destOrd="0" parTransId="{8BD556A8-1AB8-5347-BF91-B972F94556ED}" sibTransId="{52C3CE17-0BAE-214F-BC5C-72BC6151AF6F}"/>
    <dgm:cxn modelId="{61DCFEE5-5478-5C48-A429-F4B98F8B04A7}" type="presOf" srcId="{F9DD86C8-0AAF-374D-A628-F099725E120E}" destId="{99DE6A47-5F01-1540-9DED-F26D264620E5}" srcOrd="1" destOrd="0" presId="urn:microsoft.com/office/officeart/2009/3/layout/OpposingIdeas"/>
    <dgm:cxn modelId="{BB58E856-6416-7E42-AE3C-A63D3836593B}" type="presParOf" srcId="{9430BB27-DE7C-394A-B1C8-5BB544DA4FB4}" destId="{5916561A-756F-034D-897E-527E08A23D16}" srcOrd="0" destOrd="0" presId="urn:microsoft.com/office/officeart/2009/3/layout/OpposingIdeas"/>
    <dgm:cxn modelId="{233DE152-4B2D-234E-A3D3-3977DD27001A}" type="presParOf" srcId="{9430BB27-DE7C-394A-B1C8-5BB544DA4FB4}" destId="{111065DD-A327-A749-A5A9-0D77C48DE3CC}" srcOrd="1" destOrd="0" presId="urn:microsoft.com/office/officeart/2009/3/layout/OpposingIdeas"/>
    <dgm:cxn modelId="{499232E0-ECF5-6642-B31F-AE7139DF6F97}" type="presParOf" srcId="{9430BB27-DE7C-394A-B1C8-5BB544DA4FB4}" destId="{76072B91-35D8-3B48-A6CC-E4117A87A4F8}" srcOrd="2" destOrd="0" presId="urn:microsoft.com/office/officeart/2009/3/layout/OpposingIdeas"/>
    <dgm:cxn modelId="{DDB43C0B-05A7-4E4E-9F18-DCA80F98A62B}" type="presParOf" srcId="{9430BB27-DE7C-394A-B1C8-5BB544DA4FB4}" destId="{262DF3A4-C155-0543-A23B-95FBF1465BDF}" srcOrd="3" destOrd="0" presId="urn:microsoft.com/office/officeart/2009/3/layout/OpposingIdeas"/>
    <dgm:cxn modelId="{39AB731A-EC92-294B-AEC8-EFBFD418FFBF}" type="presParOf" srcId="{9430BB27-DE7C-394A-B1C8-5BB544DA4FB4}" destId="{9CA474D0-8C96-5F4D-AFA8-50A14E9F1F3A}" srcOrd="4" destOrd="0" presId="urn:microsoft.com/office/officeart/2009/3/layout/OpposingIdeas"/>
    <dgm:cxn modelId="{11A9035B-7BF7-3943-B4ED-4B88BB49077B}" type="presParOf" srcId="{9430BB27-DE7C-394A-B1C8-5BB544DA4FB4}" destId="{6E0DC1A9-D7ED-4D4A-9E81-41A25C8830AF}" srcOrd="5" destOrd="0" presId="urn:microsoft.com/office/officeart/2009/3/layout/OpposingIdeas"/>
    <dgm:cxn modelId="{A372BB06-7F0D-3145-9615-BA3283F98942}" type="presParOf" srcId="{9430BB27-DE7C-394A-B1C8-5BB544DA4FB4}" destId="{3F3B9F7E-A137-1F43-9F3D-501B0C5625E4}" srcOrd="6" destOrd="0" presId="urn:microsoft.com/office/officeart/2009/3/layout/OpposingIdeas"/>
    <dgm:cxn modelId="{FF303182-94EA-CD4B-8FA4-4C8E44B9D298}" type="presParOf" srcId="{9430BB27-DE7C-394A-B1C8-5BB544DA4FB4}" destId="{99DE6A47-5F01-1540-9DED-F26D264620E5}"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01EC88-C20A-804B-8ACD-4938BFE77374}" type="doc">
      <dgm:prSet loTypeId="urn:microsoft.com/office/officeart/2009/layout/ReverseList" loCatId="" qsTypeId="urn:microsoft.com/office/officeart/2005/8/quickstyle/simple1" qsCatId="simple" csTypeId="urn:microsoft.com/office/officeart/2005/8/colors/accent1_2" csCatId="accent1" phldr="1"/>
      <dgm:spPr/>
      <dgm:t>
        <a:bodyPr/>
        <a:lstStyle/>
        <a:p>
          <a:endParaRPr lang="zh-CN" altLang="en-US"/>
        </a:p>
      </dgm:t>
    </dgm:pt>
    <dgm:pt modelId="{8F3EDD2C-E100-F141-8E68-5E821EFF4272}">
      <dgm:prSet phldrT="[文本]"/>
      <dgm:spPr/>
      <dgm:t>
        <a:bodyPr/>
        <a:lstStyle/>
        <a:p>
          <a:r>
            <a:rPr kumimoji="1" lang="en" altLang="zh-CN" dirty="0"/>
            <a:t>Refinement</a:t>
          </a:r>
          <a:endParaRPr lang="zh-CN" altLang="en-US" dirty="0"/>
        </a:p>
      </dgm:t>
    </dgm:pt>
    <dgm:pt modelId="{5C959500-151A-E348-B1DB-CBB2026E3572}" type="parTrans" cxnId="{0DE2F991-8F0F-7C48-8AB3-A23E158FB635}">
      <dgm:prSet/>
      <dgm:spPr/>
      <dgm:t>
        <a:bodyPr/>
        <a:lstStyle/>
        <a:p>
          <a:endParaRPr lang="zh-CN" altLang="en-US"/>
        </a:p>
      </dgm:t>
    </dgm:pt>
    <dgm:pt modelId="{C72B686E-4702-BA4A-91C7-A4CD1C752913}" type="sibTrans" cxnId="{0DE2F991-8F0F-7C48-8AB3-A23E158FB635}">
      <dgm:prSet/>
      <dgm:spPr/>
      <dgm:t>
        <a:bodyPr/>
        <a:lstStyle/>
        <a:p>
          <a:endParaRPr lang="zh-CN" altLang="en-US"/>
        </a:p>
      </dgm:t>
    </dgm:pt>
    <dgm:pt modelId="{6039D7BD-EB95-B947-A780-38665EBDDC4E}">
      <dgm:prSet phldrT="[文本]"/>
      <dgm:spPr/>
      <dgm:t>
        <a:bodyPr/>
        <a:lstStyle/>
        <a:p>
          <a:r>
            <a:rPr kumimoji="1" lang="en" altLang="zh-CN" dirty="0"/>
            <a:t>Coarsening</a:t>
          </a:r>
          <a:endParaRPr lang="zh-CN" altLang="en-US" dirty="0"/>
        </a:p>
      </dgm:t>
    </dgm:pt>
    <dgm:pt modelId="{36118D93-3054-8E47-BFC6-D6AEF8C95C75}" type="parTrans" cxnId="{B2EE0A7F-5418-3B44-857D-A525BFD9F0E7}">
      <dgm:prSet/>
      <dgm:spPr/>
      <dgm:t>
        <a:bodyPr/>
        <a:lstStyle/>
        <a:p>
          <a:endParaRPr lang="zh-CN" altLang="en-US"/>
        </a:p>
      </dgm:t>
    </dgm:pt>
    <dgm:pt modelId="{26E908A0-EA32-1A4C-BBF6-0776BC31BC97}" type="sibTrans" cxnId="{B2EE0A7F-5418-3B44-857D-A525BFD9F0E7}">
      <dgm:prSet/>
      <dgm:spPr/>
      <dgm:t>
        <a:bodyPr/>
        <a:lstStyle/>
        <a:p>
          <a:endParaRPr lang="zh-CN" altLang="en-US"/>
        </a:p>
      </dgm:t>
    </dgm:pt>
    <dgm:pt modelId="{263B76E8-6564-CE4B-A5EF-9AAC43DD8E01}">
      <dgm:prSet phldrT="[文本]"/>
      <dgm:spPr/>
      <dgm:t>
        <a:bodyPr/>
        <a:lstStyle/>
        <a:p>
          <a:r>
            <a:rPr kumimoji="1" lang="en-US" altLang="zh-CN" dirty="0"/>
            <a:t> </a:t>
          </a:r>
          <a:r>
            <a:rPr kumimoji="1" lang="en" altLang="zh-CN" dirty="0"/>
            <a:t>No model action abstracts more than </a:t>
          </a:r>
          <a:r>
            <a:rPr kumimoji="1" lang="el-GR" altLang="zh-CN" dirty="0"/>
            <a:t>α </a:t>
          </a:r>
          <a:r>
            <a:rPr kumimoji="1" lang="en" altLang="zh-CN" dirty="0"/>
            <a:t>GUI actions in a GUI tree</a:t>
          </a:r>
          <a:endParaRPr lang="zh-CN" altLang="en-US" dirty="0"/>
        </a:p>
      </dgm:t>
    </dgm:pt>
    <dgm:pt modelId="{E49CBDF0-BC56-C34A-94CC-62DF5FB25AF2}" type="parTrans" cxnId="{053B86E0-213E-B64A-8EB4-AC5D48269FAC}">
      <dgm:prSet/>
      <dgm:spPr/>
      <dgm:t>
        <a:bodyPr/>
        <a:lstStyle/>
        <a:p>
          <a:endParaRPr lang="zh-CN" altLang="en-US"/>
        </a:p>
      </dgm:t>
    </dgm:pt>
    <dgm:pt modelId="{9F5984A0-CC11-7E4E-8A7E-1F5257C30C84}" type="sibTrans" cxnId="{053B86E0-213E-B64A-8EB4-AC5D48269FAC}">
      <dgm:prSet/>
      <dgm:spPr/>
      <dgm:t>
        <a:bodyPr/>
        <a:lstStyle/>
        <a:p>
          <a:endParaRPr lang="zh-CN" altLang="en-US"/>
        </a:p>
      </dgm:t>
    </dgm:pt>
    <dgm:pt modelId="{6898CEFD-E41E-5440-BF4A-78A086AD95F1}">
      <dgm:prSet phldrT="[文本]"/>
      <dgm:spPr/>
      <dgm:t>
        <a:bodyPr/>
        <a:lstStyle/>
        <a:p>
          <a:r>
            <a:rPr kumimoji="1" lang="en" altLang="zh-CN" dirty="0"/>
            <a:t>No model state is refined into </a:t>
          </a:r>
          <a:r>
            <a:rPr kumimoji="1" lang="el-GR" altLang="zh-CN" dirty="0"/>
            <a:t>β </a:t>
          </a:r>
          <a:r>
            <a:rPr kumimoji="1" lang="en" altLang="zh-CN" dirty="0"/>
            <a:t>new states</a:t>
          </a:r>
          <a:endParaRPr lang="zh-CN" altLang="en-US" dirty="0"/>
        </a:p>
      </dgm:t>
    </dgm:pt>
    <dgm:pt modelId="{25A4ED13-7C69-334E-8389-4A64B20FD2F4}" type="parTrans" cxnId="{86568F98-7C5B-ED4E-8A3E-23207B30E538}">
      <dgm:prSet/>
      <dgm:spPr/>
      <dgm:t>
        <a:bodyPr/>
        <a:lstStyle/>
        <a:p>
          <a:endParaRPr lang="zh-CN" altLang="en-US"/>
        </a:p>
      </dgm:t>
    </dgm:pt>
    <dgm:pt modelId="{9EE71AEE-762F-2745-A82B-15D012F66E26}" type="sibTrans" cxnId="{86568F98-7C5B-ED4E-8A3E-23207B30E538}">
      <dgm:prSet/>
      <dgm:spPr/>
      <dgm:t>
        <a:bodyPr/>
        <a:lstStyle/>
        <a:p>
          <a:endParaRPr lang="zh-CN" altLang="en-US"/>
        </a:p>
      </dgm:t>
    </dgm:pt>
    <dgm:pt modelId="{7ED584EB-8136-9148-8BC8-57D238536EC6}" type="pres">
      <dgm:prSet presAssocID="{FB01EC88-C20A-804B-8ACD-4938BFE77374}" presName="Name0" presStyleCnt="0">
        <dgm:presLayoutVars>
          <dgm:chMax val="2"/>
          <dgm:chPref val="2"/>
          <dgm:animLvl val="lvl"/>
        </dgm:presLayoutVars>
      </dgm:prSet>
      <dgm:spPr/>
    </dgm:pt>
    <dgm:pt modelId="{B4950F9E-5F6C-0E4D-8115-1B1D9396270E}" type="pres">
      <dgm:prSet presAssocID="{FB01EC88-C20A-804B-8ACD-4938BFE77374}" presName="LeftText" presStyleLbl="revTx" presStyleIdx="0" presStyleCnt="0">
        <dgm:presLayoutVars>
          <dgm:bulletEnabled val="1"/>
        </dgm:presLayoutVars>
      </dgm:prSet>
      <dgm:spPr/>
    </dgm:pt>
    <dgm:pt modelId="{02419AD7-C8A5-224F-B637-ECFB35D5EE8B}" type="pres">
      <dgm:prSet presAssocID="{FB01EC88-C20A-804B-8ACD-4938BFE77374}" presName="LeftNode" presStyleLbl="bgImgPlace1" presStyleIdx="0" presStyleCnt="2" custScaleX="144059" custLinFactNeighborX="-23370">
        <dgm:presLayoutVars>
          <dgm:chMax val="2"/>
          <dgm:chPref val="2"/>
        </dgm:presLayoutVars>
      </dgm:prSet>
      <dgm:spPr/>
    </dgm:pt>
    <dgm:pt modelId="{C3A6C4BD-E729-274D-81A7-66DCC5EFD896}" type="pres">
      <dgm:prSet presAssocID="{FB01EC88-C20A-804B-8ACD-4938BFE77374}" presName="RightText" presStyleLbl="revTx" presStyleIdx="0" presStyleCnt="0">
        <dgm:presLayoutVars>
          <dgm:bulletEnabled val="1"/>
        </dgm:presLayoutVars>
      </dgm:prSet>
      <dgm:spPr/>
    </dgm:pt>
    <dgm:pt modelId="{C67E23E5-E24D-124B-B772-39717C48D9DA}" type="pres">
      <dgm:prSet presAssocID="{FB01EC88-C20A-804B-8ACD-4938BFE77374}" presName="RightNode" presStyleLbl="bgImgPlace1" presStyleIdx="1" presStyleCnt="2" custScaleX="143385" custLinFactNeighborX="13157" custLinFactNeighborY="0">
        <dgm:presLayoutVars>
          <dgm:chMax val="0"/>
          <dgm:chPref val="0"/>
        </dgm:presLayoutVars>
      </dgm:prSet>
      <dgm:spPr/>
    </dgm:pt>
    <dgm:pt modelId="{54A52DDE-7618-784C-928B-972968F1C438}" type="pres">
      <dgm:prSet presAssocID="{FB01EC88-C20A-804B-8ACD-4938BFE77374}" presName="TopArrow" presStyleLbl="node1" presStyleIdx="0" presStyleCnt="2"/>
      <dgm:spPr/>
    </dgm:pt>
    <dgm:pt modelId="{D84EABF5-42EC-7148-8DEC-1E70A75FB5CC}" type="pres">
      <dgm:prSet presAssocID="{FB01EC88-C20A-804B-8ACD-4938BFE77374}" presName="BottomArrow" presStyleLbl="node1" presStyleIdx="1" presStyleCnt="2"/>
      <dgm:spPr/>
    </dgm:pt>
  </dgm:ptLst>
  <dgm:cxnLst>
    <dgm:cxn modelId="{3D479D67-4BE6-3D42-A6E7-165BBF874B84}" type="presOf" srcId="{263B76E8-6564-CE4B-A5EF-9AAC43DD8E01}" destId="{B4950F9E-5F6C-0E4D-8115-1B1D9396270E}" srcOrd="0" destOrd="1" presId="urn:microsoft.com/office/officeart/2009/layout/ReverseList"/>
    <dgm:cxn modelId="{B2EE0A7F-5418-3B44-857D-A525BFD9F0E7}" srcId="{FB01EC88-C20A-804B-8ACD-4938BFE77374}" destId="{6039D7BD-EB95-B947-A780-38665EBDDC4E}" srcOrd="1" destOrd="0" parTransId="{36118D93-3054-8E47-BFC6-D6AEF8C95C75}" sibTransId="{26E908A0-EA32-1A4C-BBF6-0776BC31BC97}"/>
    <dgm:cxn modelId="{317E0986-A65B-824B-90A2-F8E10E66EDA2}" type="presOf" srcId="{6898CEFD-E41E-5440-BF4A-78A086AD95F1}" destId="{C67E23E5-E24D-124B-B772-39717C48D9DA}" srcOrd="1" destOrd="1" presId="urn:microsoft.com/office/officeart/2009/layout/ReverseList"/>
    <dgm:cxn modelId="{C879188E-C79B-274F-822B-5833E129180F}" type="presOf" srcId="{6039D7BD-EB95-B947-A780-38665EBDDC4E}" destId="{C3A6C4BD-E729-274D-81A7-66DCC5EFD896}" srcOrd="0" destOrd="0" presId="urn:microsoft.com/office/officeart/2009/layout/ReverseList"/>
    <dgm:cxn modelId="{0DE2F991-8F0F-7C48-8AB3-A23E158FB635}" srcId="{FB01EC88-C20A-804B-8ACD-4938BFE77374}" destId="{8F3EDD2C-E100-F141-8E68-5E821EFF4272}" srcOrd="0" destOrd="0" parTransId="{5C959500-151A-E348-B1DB-CBB2026E3572}" sibTransId="{C72B686E-4702-BA4A-91C7-A4CD1C752913}"/>
    <dgm:cxn modelId="{86568F98-7C5B-ED4E-8A3E-23207B30E538}" srcId="{6039D7BD-EB95-B947-A780-38665EBDDC4E}" destId="{6898CEFD-E41E-5440-BF4A-78A086AD95F1}" srcOrd="0" destOrd="0" parTransId="{25A4ED13-7C69-334E-8389-4A64B20FD2F4}" sibTransId="{9EE71AEE-762F-2745-A82B-15D012F66E26}"/>
    <dgm:cxn modelId="{592FDDA3-4505-954B-943F-15E8C9401B90}" type="presOf" srcId="{8F3EDD2C-E100-F141-8E68-5E821EFF4272}" destId="{02419AD7-C8A5-224F-B637-ECFB35D5EE8B}" srcOrd="1" destOrd="0" presId="urn:microsoft.com/office/officeart/2009/layout/ReverseList"/>
    <dgm:cxn modelId="{9E7A03A4-68FE-7142-B452-9B164F913DEE}" type="presOf" srcId="{263B76E8-6564-CE4B-A5EF-9AAC43DD8E01}" destId="{02419AD7-C8A5-224F-B637-ECFB35D5EE8B}" srcOrd="1" destOrd="1" presId="urn:microsoft.com/office/officeart/2009/layout/ReverseList"/>
    <dgm:cxn modelId="{D1314BB3-E9A1-9944-9A03-DD9D8387BB69}" type="presOf" srcId="{6898CEFD-E41E-5440-BF4A-78A086AD95F1}" destId="{C3A6C4BD-E729-274D-81A7-66DCC5EFD896}" srcOrd="0" destOrd="1" presId="urn:microsoft.com/office/officeart/2009/layout/ReverseList"/>
    <dgm:cxn modelId="{2C4F26B8-972E-9046-A42D-74E5B5F77C29}" type="presOf" srcId="{6039D7BD-EB95-B947-A780-38665EBDDC4E}" destId="{C67E23E5-E24D-124B-B772-39717C48D9DA}" srcOrd="1" destOrd="0" presId="urn:microsoft.com/office/officeart/2009/layout/ReverseList"/>
    <dgm:cxn modelId="{9B80B7C7-051F-004A-8D7B-C1343C2BB1E7}" type="presOf" srcId="{8F3EDD2C-E100-F141-8E68-5E821EFF4272}" destId="{B4950F9E-5F6C-0E4D-8115-1B1D9396270E}" srcOrd="0" destOrd="0" presId="urn:microsoft.com/office/officeart/2009/layout/ReverseList"/>
    <dgm:cxn modelId="{FD6839DC-F2C6-3940-B1DF-5F077A461A5F}" type="presOf" srcId="{FB01EC88-C20A-804B-8ACD-4938BFE77374}" destId="{7ED584EB-8136-9148-8BC8-57D238536EC6}" srcOrd="0" destOrd="0" presId="urn:microsoft.com/office/officeart/2009/layout/ReverseList"/>
    <dgm:cxn modelId="{053B86E0-213E-B64A-8EB4-AC5D48269FAC}" srcId="{8F3EDD2C-E100-F141-8E68-5E821EFF4272}" destId="{263B76E8-6564-CE4B-A5EF-9AAC43DD8E01}" srcOrd="0" destOrd="0" parTransId="{E49CBDF0-BC56-C34A-94CC-62DF5FB25AF2}" sibTransId="{9F5984A0-CC11-7E4E-8A7E-1F5257C30C84}"/>
    <dgm:cxn modelId="{590BA80C-D523-EA4E-8420-0D67F5FB3C1A}" type="presParOf" srcId="{7ED584EB-8136-9148-8BC8-57D238536EC6}" destId="{B4950F9E-5F6C-0E4D-8115-1B1D9396270E}" srcOrd="0" destOrd="0" presId="urn:microsoft.com/office/officeart/2009/layout/ReverseList"/>
    <dgm:cxn modelId="{8C0F0A60-CE9E-C644-B21F-B229998E1067}" type="presParOf" srcId="{7ED584EB-8136-9148-8BC8-57D238536EC6}" destId="{02419AD7-C8A5-224F-B637-ECFB35D5EE8B}" srcOrd="1" destOrd="0" presId="urn:microsoft.com/office/officeart/2009/layout/ReverseList"/>
    <dgm:cxn modelId="{19E30B33-4458-894C-BF21-8B96D79B6266}" type="presParOf" srcId="{7ED584EB-8136-9148-8BC8-57D238536EC6}" destId="{C3A6C4BD-E729-274D-81A7-66DCC5EFD896}" srcOrd="2" destOrd="0" presId="urn:microsoft.com/office/officeart/2009/layout/ReverseList"/>
    <dgm:cxn modelId="{C1B69EFC-044F-2841-9F65-99321DE3AEE3}" type="presParOf" srcId="{7ED584EB-8136-9148-8BC8-57D238536EC6}" destId="{C67E23E5-E24D-124B-B772-39717C48D9DA}" srcOrd="3" destOrd="0" presId="urn:microsoft.com/office/officeart/2009/layout/ReverseList"/>
    <dgm:cxn modelId="{6AD5057C-C443-824F-96C8-A1F5150F37A3}" type="presParOf" srcId="{7ED584EB-8136-9148-8BC8-57D238536EC6}" destId="{54A52DDE-7618-784C-928B-972968F1C438}" srcOrd="4" destOrd="0" presId="urn:microsoft.com/office/officeart/2009/layout/ReverseList"/>
    <dgm:cxn modelId="{4A313A58-B174-1A40-A623-ABCDE8C09665}" type="presParOf" srcId="{7ED584EB-8136-9148-8BC8-57D238536EC6}" destId="{D84EABF5-42EC-7148-8DEC-1E70A75FB5CC}"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6561A-756F-034D-897E-527E08A23D16}">
      <dsp:nvSpPr>
        <dsp:cNvPr id="0" name=""/>
        <dsp:cNvSpPr/>
      </dsp:nvSpPr>
      <dsp:spPr>
        <a:xfrm>
          <a:off x="1598212" y="883279"/>
          <a:ext cx="4940013" cy="2172490"/>
        </a:xfrm>
        <a:prstGeom prst="round2DiagRect">
          <a:avLst>
            <a:gd name="adj1" fmla="val 0"/>
            <a:gd name="adj2"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065DD-A327-A749-A5A9-0D77C48DE3CC}">
      <dsp:nvSpPr>
        <dsp:cNvPr id="0" name=""/>
        <dsp:cNvSpPr/>
      </dsp:nvSpPr>
      <dsp:spPr>
        <a:xfrm>
          <a:off x="4068219" y="922996"/>
          <a:ext cx="658" cy="2093055"/>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72B91-35D8-3B48-A6CC-E4117A87A4F8}">
      <dsp:nvSpPr>
        <dsp:cNvPr id="0" name=""/>
        <dsp:cNvSpPr/>
      </dsp:nvSpPr>
      <dsp:spPr>
        <a:xfrm>
          <a:off x="1762879" y="842494"/>
          <a:ext cx="2140672" cy="22540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kumimoji="1" lang="en-US" altLang="zh-CN" sz="2500" kern="1200" dirty="0"/>
            <a:t>State</a:t>
          </a:r>
          <a:r>
            <a:rPr kumimoji="1" lang="zh-CN" altLang="en-US" sz="2500" kern="1200" dirty="0"/>
            <a:t> </a:t>
          </a:r>
          <a:r>
            <a:rPr kumimoji="1" lang="en-US" altLang="zh-CN" sz="2500" kern="1200" dirty="0"/>
            <a:t>explosion</a:t>
          </a:r>
        </a:p>
        <a:p>
          <a:pPr marL="0" lvl="0" indent="0" algn="l" defTabSz="1111250">
            <a:lnSpc>
              <a:spcPct val="90000"/>
            </a:lnSpc>
            <a:spcBef>
              <a:spcPct val="0"/>
            </a:spcBef>
            <a:spcAft>
              <a:spcPct val="35000"/>
            </a:spcAft>
            <a:buNone/>
          </a:pPr>
          <a:r>
            <a:rPr lang="en-US" altLang="zh-CN" sz="2500" kern="1200" dirty="0"/>
            <a:t>Unnecessary UI events</a:t>
          </a:r>
          <a:endParaRPr lang="zh-CN" altLang="en-US" sz="2500" kern="1200" dirty="0"/>
        </a:p>
      </dsp:txBody>
      <dsp:txXfrm>
        <a:off x="1762879" y="842494"/>
        <a:ext cx="2140672" cy="2254059"/>
      </dsp:txXfrm>
    </dsp:sp>
    <dsp:sp modelId="{262DF3A4-C155-0543-A23B-95FBF1465BDF}">
      <dsp:nvSpPr>
        <dsp:cNvPr id="0" name=""/>
        <dsp:cNvSpPr/>
      </dsp:nvSpPr>
      <dsp:spPr>
        <a:xfrm>
          <a:off x="4232886" y="842494"/>
          <a:ext cx="2140672" cy="22540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zh-CN" sz="2500" kern="1200" dirty="0"/>
            <a:t>Inaccurate test knowledge</a:t>
          </a:r>
          <a:endParaRPr lang="zh-CN" altLang="en-US" sz="2500" kern="1200" dirty="0"/>
        </a:p>
        <a:p>
          <a:pPr marL="0" lvl="0" indent="0" algn="l" defTabSz="1111250">
            <a:lnSpc>
              <a:spcPct val="90000"/>
            </a:lnSpc>
            <a:spcBef>
              <a:spcPct val="0"/>
            </a:spcBef>
            <a:spcAft>
              <a:spcPct val="35000"/>
            </a:spcAft>
            <a:buNone/>
          </a:pPr>
          <a:r>
            <a:rPr lang="en-US" altLang="zh-CN" sz="2500" kern="1200" dirty="0"/>
            <a:t>Non-deterministic transition</a:t>
          </a:r>
          <a:endParaRPr lang="zh-CN" altLang="en-US" sz="2500" kern="1200" dirty="0"/>
        </a:p>
      </dsp:txBody>
      <dsp:txXfrm>
        <a:off x="4232886" y="842494"/>
        <a:ext cx="2140672" cy="2254059"/>
      </dsp:txXfrm>
    </dsp:sp>
    <dsp:sp modelId="{6E0DC1A9-D7ED-4D4A-9E81-41A25C8830AF}">
      <dsp:nvSpPr>
        <dsp:cNvPr id="0" name=""/>
        <dsp:cNvSpPr/>
      </dsp:nvSpPr>
      <dsp:spPr>
        <a:xfrm rot="16200000">
          <a:off x="-739951" y="695585"/>
          <a:ext cx="3852993" cy="1420846"/>
        </a:xfrm>
        <a:prstGeom prst="rightArrow">
          <a:avLst>
            <a:gd name="adj1" fmla="val 49830"/>
            <a:gd name="adj2" fmla="val 60660"/>
          </a:avLst>
        </a:prstGeom>
        <a:solidFill>
          <a:srgbClr val="4472C4">
            <a:tint val="50000"/>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altLang="zh-CN" sz="2400" kern="1200" dirty="0">
              <a:solidFill>
                <a:prstClr val="black">
                  <a:hueOff val="0"/>
                  <a:satOff val="0"/>
                  <a:lumOff val="0"/>
                  <a:alphaOff val="0"/>
                </a:prstClr>
              </a:solidFill>
              <a:latin typeface="Calibri" panose="020F0502020204030204"/>
              <a:ea typeface="等线" panose="02010600030101010101" pitchFamily="2" charset="-122"/>
              <a:cs typeface="+mn-cs"/>
            </a:rPr>
            <a:t>Too Fine-grained</a:t>
          </a:r>
          <a:endParaRPr lang="zh-CN" altLang="en-US" sz="2400" kern="1200" dirty="0">
            <a:solidFill>
              <a:prstClr val="black">
                <a:hueOff val="0"/>
                <a:satOff val="0"/>
                <a:lumOff val="0"/>
                <a:alphaOff val="0"/>
              </a:prstClr>
            </a:solidFill>
            <a:latin typeface="Calibri" panose="020F0502020204030204"/>
            <a:ea typeface="等线" panose="02010600030101010101" pitchFamily="2" charset="-122"/>
            <a:cs typeface="+mn-cs"/>
          </a:endParaRPr>
        </a:p>
      </dsp:txBody>
      <dsp:txXfrm>
        <a:off x="-525213" y="1266742"/>
        <a:ext cx="3423516" cy="708008"/>
      </dsp:txXfrm>
    </dsp:sp>
    <dsp:sp modelId="{99DE6A47-5F01-1540-9DED-F26D264620E5}">
      <dsp:nvSpPr>
        <dsp:cNvPr id="0" name=""/>
        <dsp:cNvSpPr/>
      </dsp:nvSpPr>
      <dsp:spPr>
        <a:xfrm rot="5400000">
          <a:off x="4937339" y="1831055"/>
          <a:ext cx="4025110" cy="1403968"/>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altLang="zh-CN" sz="2400" kern="1200" dirty="0"/>
            <a:t>Too Coarse-grained</a:t>
          </a:r>
          <a:endParaRPr lang="zh-CN" altLang="en-US" sz="2400" kern="1200" dirty="0"/>
        </a:p>
      </dsp:txBody>
      <dsp:txXfrm>
        <a:off x="5149527" y="1971052"/>
        <a:ext cx="3600734" cy="699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19AD7-C8A5-224F-B637-ECFB35D5EE8B}">
      <dsp:nvSpPr>
        <dsp:cNvPr id="0" name=""/>
        <dsp:cNvSpPr/>
      </dsp:nvSpPr>
      <dsp:spPr>
        <a:xfrm rot="16200000">
          <a:off x="1544320" y="920727"/>
          <a:ext cx="2727053" cy="2400769"/>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158750" rIns="142875" bIns="158750" numCol="1" spcCol="1270" anchor="t" anchorCtr="0">
          <a:noAutofit/>
        </a:bodyPr>
        <a:lstStyle/>
        <a:p>
          <a:pPr marL="0" lvl="0" indent="0" algn="l" defTabSz="1111250">
            <a:lnSpc>
              <a:spcPct val="90000"/>
            </a:lnSpc>
            <a:spcBef>
              <a:spcPct val="0"/>
            </a:spcBef>
            <a:spcAft>
              <a:spcPct val="35000"/>
            </a:spcAft>
            <a:buNone/>
          </a:pPr>
          <a:r>
            <a:rPr kumimoji="1" lang="en" altLang="zh-CN" sz="2500" kern="1200" dirty="0"/>
            <a:t>Refinement</a:t>
          </a:r>
          <a:endParaRPr lang="zh-CN" altLang="en-US" sz="2500" kern="1200" dirty="0"/>
        </a:p>
        <a:p>
          <a:pPr marL="228600" lvl="1" indent="-228600" algn="l" defTabSz="889000">
            <a:lnSpc>
              <a:spcPct val="90000"/>
            </a:lnSpc>
            <a:spcBef>
              <a:spcPct val="0"/>
            </a:spcBef>
            <a:spcAft>
              <a:spcPct val="15000"/>
            </a:spcAft>
            <a:buChar char="•"/>
          </a:pPr>
          <a:r>
            <a:rPr kumimoji="1" lang="en-US" altLang="zh-CN" sz="2000" kern="1200" dirty="0"/>
            <a:t> </a:t>
          </a:r>
          <a:r>
            <a:rPr kumimoji="1" lang="en" altLang="zh-CN" sz="2000" kern="1200" dirty="0"/>
            <a:t>No model action abstracts more than </a:t>
          </a:r>
          <a:r>
            <a:rPr kumimoji="1" lang="el-GR" altLang="zh-CN" sz="2000" kern="1200" dirty="0"/>
            <a:t>α </a:t>
          </a:r>
          <a:r>
            <a:rPr kumimoji="1" lang="en" altLang="zh-CN" sz="2000" kern="1200" dirty="0"/>
            <a:t>GUI actions in a GUI tree</a:t>
          </a:r>
          <a:endParaRPr lang="zh-CN" altLang="en-US" sz="2000" kern="1200" dirty="0"/>
        </a:p>
      </dsp:txBody>
      <dsp:txXfrm rot="5400000">
        <a:off x="1824679" y="874803"/>
        <a:ext cx="2283552" cy="2492619"/>
      </dsp:txXfrm>
    </dsp:sp>
    <dsp:sp modelId="{C67E23E5-E24D-124B-B772-39717C48D9DA}">
      <dsp:nvSpPr>
        <dsp:cNvPr id="0" name=""/>
        <dsp:cNvSpPr/>
      </dsp:nvSpPr>
      <dsp:spPr>
        <a:xfrm rot="5400000">
          <a:off x="3895241" y="926343"/>
          <a:ext cx="2727053" cy="2389537"/>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58750" rIns="95250" bIns="158750" numCol="1" spcCol="1270" anchor="t" anchorCtr="0">
          <a:noAutofit/>
        </a:bodyPr>
        <a:lstStyle/>
        <a:p>
          <a:pPr marL="0" lvl="0" indent="0" algn="l" defTabSz="1111250">
            <a:lnSpc>
              <a:spcPct val="90000"/>
            </a:lnSpc>
            <a:spcBef>
              <a:spcPct val="0"/>
            </a:spcBef>
            <a:spcAft>
              <a:spcPct val="35000"/>
            </a:spcAft>
            <a:buNone/>
          </a:pPr>
          <a:r>
            <a:rPr kumimoji="1" lang="en" altLang="zh-CN" sz="2500" kern="1200" dirty="0"/>
            <a:t>Coarsening</a:t>
          </a:r>
          <a:endParaRPr lang="zh-CN" altLang="en-US" sz="2500" kern="1200" dirty="0"/>
        </a:p>
        <a:p>
          <a:pPr marL="228600" lvl="1" indent="-228600" algn="l" defTabSz="889000">
            <a:lnSpc>
              <a:spcPct val="90000"/>
            </a:lnSpc>
            <a:spcBef>
              <a:spcPct val="0"/>
            </a:spcBef>
            <a:spcAft>
              <a:spcPct val="15000"/>
            </a:spcAft>
            <a:buChar char="•"/>
          </a:pPr>
          <a:r>
            <a:rPr kumimoji="1" lang="en" altLang="zh-CN" sz="2000" kern="1200" dirty="0"/>
            <a:t>No model state is refined into </a:t>
          </a:r>
          <a:r>
            <a:rPr kumimoji="1" lang="el-GR" altLang="zh-CN" sz="2000" kern="1200" dirty="0"/>
            <a:t>β </a:t>
          </a:r>
          <a:r>
            <a:rPr kumimoji="1" lang="en" altLang="zh-CN" sz="2000" kern="1200" dirty="0"/>
            <a:t>new states</a:t>
          </a:r>
          <a:endParaRPr lang="zh-CN" altLang="en-US" sz="2000" kern="1200" dirty="0"/>
        </a:p>
      </dsp:txBody>
      <dsp:txXfrm rot="-5400000">
        <a:off x="4063999" y="874255"/>
        <a:ext cx="2272868" cy="2493715"/>
      </dsp:txXfrm>
    </dsp:sp>
    <dsp:sp modelId="{54A52DDE-7618-784C-928B-972968F1C438}">
      <dsp:nvSpPr>
        <dsp:cNvPr id="0" name=""/>
        <dsp:cNvSpPr/>
      </dsp:nvSpPr>
      <dsp:spPr>
        <a:xfrm>
          <a:off x="3297141" y="0"/>
          <a:ext cx="1742191" cy="1742107"/>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4EABF5-42EC-7148-8DEC-1E70A75FB5CC}">
      <dsp:nvSpPr>
        <dsp:cNvPr id="0" name=""/>
        <dsp:cNvSpPr/>
      </dsp:nvSpPr>
      <dsp:spPr>
        <a:xfrm rot="10800000">
          <a:off x="3297141" y="2499692"/>
          <a:ext cx="1742191" cy="1742107"/>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B5D9C-29FD-FF49-8901-514497EBFCFE}" type="datetimeFigureOut">
              <a:rPr kumimoji="1" lang="zh-CN" altLang="en-US" smtClean="0"/>
              <a:t>2019/5/28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6F173-E288-A148-9593-6E5902626455}" type="slidenum">
              <a:rPr kumimoji="1" lang="zh-CN" altLang="en-US" smtClean="0"/>
              <a:t>‹#›</a:t>
            </a:fld>
            <a:endParaRPr kumimoji="1" lang="zh-CN" altLang="en-US"/>
          </a:p>
        </p:txBody>
      </p:sp>
    </p:spTree>
    <p:extLst>
      <p:ext uri="{BB962C8B-B14F-4D97-AF65-F5344CB8AC3E}">
        <p14:creationId xmlns:p14="http://schemas.microsoft.com/office/powerpoint/2010/main" val="1839158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Good</a:t>
            </a:r>
            <a:r>
              <a:rPr kumimoji="1" lang="zh-CN" altLang="en-US" dirty="0"/>
              <a:t> </a:t>
            </a:r>
            <a:r>
              <a:rPr kumimoji="1" lang="en-US" altLang="zh-CN" dirty="0"/>
              <a:t> afternoon everybody. My name is xxx. I’m from NJU. And I’m </a:t>
            </a:r>
            <a:r>
              <a:rPr kumimoji="1" lang="en-US" altLang="zh-CN" dirty="0" err="1"/>
              <a:t>gonna</a:t>
            </a:r>
            <a:r>
              <a:rPr kumimoji="1" lang="en-US" altLang="zh-CN" dirty="0"/>
              <a:t> introduce the work of the paper </a:t>
            </a:r>
            <a:r>
              <a:rPr kumimoji="1" lang="en-US" altLang="zh-CN" dirty="0" err="1"/>
              <a:t>Pratical</a:t>
            </a:r>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1</a:t>
            </a:fld>
            <a:endParaRPr kumimoji="1" lang="zh-CN" altLang="en-US"/>
          </a:p>
        </p:txBody>
      </p:sp>
    </p:spTree>
    <p:extLst>
      <p:ext uri="{BB962C8B-B14F-4D97-AF65-F5344CB8AC3E}">
        <p14:creationId xmlns:p14="http://schemas.microsoft.com/office/powerpoint/2010/main" val="15327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11</a:t>
            </a:fld>
            <a:endParaRPr kumimoji="1" lang="zh-CN" altLang="en-US"/>
          </a:p>
        </p:txBody>
      </p:sp>
    </p:spTree>
    <p:extLst>
      <p:ext uri="{BB962C8B-B14F-4D97-AF65-F5344CB8AC3E}">
        <p14:creationId xmlns:p14="http://schemas.microsoft.com/office/powerpoint/2010/main" val="2909984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为什么是新增一个节点</a:t>
            </a:r>
            <a:r>
              <a:rPr lang="en-US" altLang="zh-CN" baseline="0" dirty="0"/>
              <a:t>RI</a:t>
            </a:r>
            <a:r>
              <a:rPr lang="zh-CN" altLang="en-US" baseline="0" dirty="0"/>
              <a:t> </a:t>
            </a:r>
            <a:r>
              <a:rPr lang="en-US" altLang="zh-CN" baseline="0" dirty="0"/>
              <a:t>X</a:t>
            </a:r>
            <a:r>
              <a:rPr lang="zh-CN" altLang="en-US" baseline="0" dirty="0"/>
              <a:t> </a:t>
            </a:r>
            <a:r>
              <a:rPr lang="en-US" altLang="zh-CN" baseline="0" dirty="0" err="1"/>
              <a:t>Rp</a:t>
            </a:r>
            <a:r>
              <a:rPr lang="zh-CN" altLang="en-US" baseline="0" dirty="0"/>
              <a:t>，而不是修改或者替换</a:t>
            </a:r>
            <a:r>
              <a:rPr lang="en-US" altLang="zh-CN" baseline="0" dirty="0" err="1"/>
              <a:t>Rp</a:t>
            </a:r>
            <a:r>
              <a:rPr lang="zh-CN" altLang="en-US" baseline="0" dirty="0"/>
              <a:t>节点</a:t>
            </a:r>
            <a:endParaRPr lang="en-US" altLang="zh-CN" baseline="0" dirty="0"/>
          </a:p>
        </p:txBody>
      </p:sp>
      <p:sp>
        <p:nvSpPr>
          <p:cNvPr id="4" name="灯片编号占位符 3"/>
          <p:cNvSpPr>
            <a:spLocks noGrp="1"/>
          </p:cNvSpPr>
          <p:nvPr>
            <p:ph type="sldNum" sz="quarter" idx="10"/>
          </p:nvPr>
        </p:nvSpPr>
        <p:spPr/>
        <p:txBody>
          <a:bodyPr/>
          <a:lstStyle/>
          <a:p>
            <a:fld id="{4C7276AE-3346-4AE8-8CE4-90E533000AC7}" type="slidenum">
              <a:rPr lang="zh-CN" altLang="en-US" smtClean="0"/>
              <a:t>13</a:t>
            </a:fld>
            <a:endParaRPr lang="zh-CN" altLang="en-US"/>
          </a:p>
        </p:txBody>
      </p:sp>
    </p:spTree>
    <p:extLst>
      <p:ext uri="{BB962C8B-B14F-4D97-AF65-F5344CB8AC3E}">
        <p14:creationId xmlns:p14="http://schemas.microsoft.com/office/powerpoint/2010/main" val="893096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p:txBody>
      </p:sp>
      <p:sp>
        <p:nvSpPr>
          <p:cNvPr id="4" name="灯片编号占位符 3"/>
          <p:cNvSpPr>
            <a:spLocks noGrp="1"/>
          </p:cNvSpPr>
          <p:nvPr>
            <p:ph type="sldNum" sz="quarter" idx="10"/>
          </p:nvPr>
        </p:nvSpPr>
        <p:spPr/>
        <p:txBody>
          <a:bodyPr/>
          <a:lstStyle/>
          <a:p>
            <a:fld id="{4C7276AE-3346-4AE8-8CE4-90E533000AC7}" type="slidenum">
              <a:rPr lang="zh-CN" altLang="en-US" smtClean="0"/>
              <a:t>14</a:t>
            </a:fld>
            <a:endParaRPr lang="zh-CN" altLang="en-US"/>
          </a:p>
        </p:txBody>
      </p:sp>
    </p:spTree>
    <p:extLst>
      <p:ext uri="{BB962C8B-B14F-4D97-AF65-F5344CB8AC3E}">
        <p14:creationId xmlns:p14="http://schemas.microsoft.com/office/powerpoint/2010/main" val="342707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CN" dirty="0"/>
              <a:t>Refinement will rep</a:t>
            </a:r>
            <a:r>
              <a:rPr kumimoji="1" lang="en-US" altLang="zh-CN" dirty="0"/>
              <a:t>la</a:t>
            </a:r>
            <a:r>
              <a:rPr kumimoji="1" lang="en" altLang="zh-CN" dirty="0" err="1"/>
              <a:t>ce</a:t>
            </a:r>
            <a:r>
              <a:rPr kumimoji="1" lang="en" altLang="zh-CN" dirty="0"/>
              <a:t> the current abstraction function by a new one and coarsening will check w</a:t>
            </a:r>
            <a:r>
              <a:rPr kumimoji="1" lang="en-US" altLang="zh-CN" dirty="0"/>
              <a:t>he</a:t>
            </a:r>
            <a:r>
              <a:rPr kumimoji="1" lang="en" altLang="zh-CN" dirty="0" err="1"/>
              <a:t>ther</a:t>
            </a:r>
            <a:r>
              <a:rPr kumimoji="1" lang="en" altLang="zh-CN" dirty="0"/>
              <a:t> the new abstraction function refines a state into </a:t>
            </a:r>
            <a:r>
              <a:rPr kumimoji="1" lang="el-GR" altLang="zh-CN" dirty="0"/>
              <a:t>β </a:t>
            </a:r>
            <a:r>
              <a:rPr kumimoji="1" lang="en" altLang="zh-CN" dirty="0"/>
              <a:t>new states. If such cases happen, refinement will be rejected.</a:t>
            </a:r>
          </a:p>
          <a:p>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15</a:t>
            </a:fld>
            <a:endParaRPr kumimoji="1" lang="zh-CN" altLang="en-US"/>
          </a:p>
        </p:txBody>
      </p:sp>
    </p:spTree>
    <p:extLst>
      <p:ext uri="{BB962C8B-B14F-4D97-AF65-F5344CB8AC3E}">
        <p14:creationId xmlns:p14="http://schemas.microsoft.com/office/powerpoint/2010/main" val="1363047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 altLang="zh-CN" dirty="0"/>
              <a:t>[‘</a:t>
            </a:r>
            <a:r>
              <a:rPr kumimoji="1" lang="en" altLang="zh-CN" dirty="0" err="1"/>
              <a:t>seɪpɪənz</a:t>
            </a:r>
            <a:r>
              <a:rPr kumimoji="1" lang="en" altLang="zh-CN" dirty="0"/>
              <a:t>]</a:t>
            </a:r>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17</a:t>
            </a:fld>
            <a:endParaRPr kumimoji="1" lang="zh-CN" altLang="en-US"/>
          </a:p>
        </p:txBody>
      </p:sp>
    </p:spTree>
    <p:extLst>
      <p:ext uri="{BB962C8B-B14F-4D97-AF65-F5344CB8AC3E}">
        <p14:creationId xmlns:p14="http://schemas.microsoft.com/office/powerpoint/2010/main" val="1921913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这主要是大部分</a:t>
            </a:r>
            <a:r>
              <a:rPr lang="en" altLang="zh-CN" sz="1200" b="0" i="0" kern="1200" dirty="0">
                <a:solidFill>
                  <a:schemeClr val="tx1"/>
                </a:solidFill>
                <a:effectLst/>
                <a:latin typeface="+mn-lt"/>
                <a:ea typeface="+mn-ea"/>
                <a:cs typeface="+mn-cs"/>
              </a:rPr>
              <a:t>Android app</a:t>
            </a:r>
            <a:r>
              <a:rPr lang="zh-CN" altLang="en-US" sz="1200" b="0" i="0" kern="1200" dirty="0">
                <a:solidFill>
                  <a:schemeClr val="tx1"/>
                </a:solidFill>
                <a:effectLst/>
                <a:latin typeface="+mn-lt"/>
                <a:ea typeface="+mn-ea"/>
                <a:cs typeface="+mn-cs"/>
              </a:rPr>
              <a:t>都是做简单的</a:t>
            </a:r>
            <a:r>
              <a:rPr lang="en" altLang="zh-CN" sz="1200" b="0" i="0" kern="1200" dirty="0">
                <a:solidFill>
                  <a:schemeClr val="tx1"/>
                </a:solidFill>
                <a:effectLst/>
                <a:latin typeface="+mn-lt"/>
                <a:ea typeface="+mn-ea"/>
                <a:cs typeface="+mn-cs"/>
              </a:rPr>
              <a:t>UI</a:t>
            </a:r>
            <a:r>
              <a:rPr lang="zh-CN" altLang="en-US" sz="1200" b="0" i="0" kern="1200" dirty="0">
                <a:solidFill>
                  <a:schemeClr val="tx1"/>
                </a:solidFill>
                <a:effectLst/>
                <a:latin typeface="+mn-lt"/>
                <a:ea typeface="+mn-ea"/>
                <a:cs typeface="+mn-cs"/>
              </a:rPr>
              <a:t>操作，主要的计算都是在服务端，但是根据一些用户反馈，</a:t>
            </a:r>
            <a:r>
              <a:rPr lang="en" altLang="zh-CN" sz="1200" b="0" i="0" kern="1200" dirty="0">
                <a:solidFill>
                  <a:schemeClr val="tx1"/>
                </a:solidFill>
                <a:effectLst/>
                <a:latin typeface="+mn-lt"/>
                <a:ea typeface="+mn-ea"/>
                <a:cs typeface="+mn-cs"/>
              </a:rPr>
              <a:t>ape</a:t>
            </a:r>
            <a:r>
              <a:rPr lang="zh-CN" altLang="en-US" sz="1200" b="0" i="0" kern="1200" dirty="0">
                <a:solidFill>
                  <a:schemeClr val="tx1"/>
                </a:solidFill>
                <a:effectLst/>
                <a:latin typeface="+mn-lt"/>
                <a:ea typeface="+mn-ea"/>
                <a:cs typeface="+mn-cs"/>
              </a:rPr>
              <a:t>还是比较快速的提升</a:t>
            </a:r>
            <a:r>
              <a:rPr lang="en" altLang="zh-CN" sz="1200" b="0" i="0" kern="1200" dirty="0">
                <a:solidFill>
                  <a:schemeClr val="tx1"/>
                </a:solidFill>
                <a:effectLst/>
                <a:latin typeface="+mn-lt"/>
                <a:ea typeface="+mn-ea"/>
                <a:cs typeface="+mn-cs"/>
              </a:rPr>
              <a:t>coverage</a:t>
            </a:r>
            <a:r>
              <a:rPr lang="zh-CN" altLang="en-US" sz="1200" b="0" i="0" kern="1200" dirty="0">
                <a:solidFill>
                  <a:schemeClr val="tx1"/>
                </a:solidFill>
                <a:effectLst/>
                <a:latin typeface="+mn-lt"/>
                <a:ea typeface="+mn-ea"/>
                <a:cs typeface="+mn-cs"/>
              </a:rPr>
              <a:t>的。</a:t>
            </a:r>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18</a:t>
            </a:fld>
            <a:endParaRPr kumimoji="1" lang="zh-CN" altLang="en-US"/>
          </a:p>
        </p:txBody>
      </p:sp>
    </p:spTree>
    <p:extLst>
      <p:ext uri="{BB962C8B-B14F-4D97-AF65-F5344CB8AC3E}">
        <p14:creationId xmlns:p14="http://schemas.microsoft.com/office/powerpoint/2010/main" val="158081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我们主要是通过</a:t>
            </a:r>
            <a:r>
              <a:rPr lang="en" altLang="zh-CN" sz="1200" b="0" i="0" kern="1200" dirty="0">
                <a:solidFill>
                  <a:schemeClr val="tx1"/>
                </a:solidFill>
                <a:effectLst/>
                <a:latin typeface="+mn-lt"/>
                <a:ea typeface="+mn-ea"/>
                <a:cs typeface="+mn-cs"/>
              </a:rPr>
              <a:t>unique normalized stack trace</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也就是</a:t>
            </a:r>
            <a:r>
              <a:rPr lang="en" altLang="zh-CN" sz="1200" b="0" i="0" kern="1200" dirty="0">
                <a:solidFill>
                  <a:schemeClr val="tx1"/>
                </a:solidFill>
                <a:effectLst/>
                <a:latin typeface="+mn-lt"/>
                <a:ea typeface="+mn-ea"/>
                <a:cs typeface="+mn-cs"/>
              </a:rPr>
              <a:t>Java</a:t>
            </a:r>
            <a:r>
              <a:rPr lang="zh-CN" altLang="en-US" sz="1200" b="0" i="0" kern="1200" dirty="0">
                <a:solidFill>
                  <a:schemeClr val="tx1"/>
                </a:solidFill>
                <a:effectLst/>
                <a:latin typeface="+mn-lt"/>
                <a:ea typeface="+mn-ea"/>
                <a:cs typeface="+mn-cs"/>
              </a:rPr>
              <a:t>异常</a:t>
            </a:r>
            <a:r>
              <a:rPr lang="en" altLang="zh-CN" sz="1200" b="0" i="0" kern="1200" dirty="0">
                <a:solidFill>
                  <a:schemeClr val="tx1"/>
                </a:solidFill>
                <a:effectLst/>
                <a:latin typeface="+mn-lt"/>
                <a:ea typeface="+mn-ea"/>
                <a:cs typeface="+mn-cs"/>
              </a:rPr>
              <a:t>stack trace</a:t>
            </a:r>
            <a:r>
              <a:rPr lang="zh-CN" altLang="en-US" sz="1200" b="0" i="0" kern="1200" dirty="0">
                <a:solidFill>
                  <a:schemeClr val="tx1"/>
                </a:solidFill>
                <a:effectLst/>
                <a:latin typeface="+mn-lt"/>
                <a:ea typeface="+mn-ea"/>
                <a:cs typeface="+mn-cs"/>
              </a:rPr>
              <a:t>里的</a:t>
            </a:r>
            <a:r>
              <a:rPr lang="en" altLang="zh-CN" sz="1200" b="0" i="0" kern="1200" dirty="0">
                <a:solidFill>
                  <a:schemeClr val="tx1"/>
                </a:solidFill>
                <a:effectLst/>
                <a:latin typeface="+mn-lt"/>
                <a:ea typeface="+mn-ea"/>
                <a:cs typeface="+mn-cs"/>
              </a:rPr>
              <a:t>message</a:t>
            </a:r>
            <a:r>
              <a:rPr lang="zh-CN" altLang="en-US" sz="1200" b="0" i="0" kern="1200" dirty="0">
                <a:solidFill>
                  <a:schemeClr val="tx1"/>
                </a:solidFill>
                <a:effectLst/>
                <a:latin typeface="+mn-lt"/>
                <a:ea typeface="+mn-ea"/>
                <a:cs typeface="+mn-cs"/>
              </a:rPr>
              <a:t>被移除了，只考虑异常类型，方法，行号这些信息。</a:t>
            </a:r>
            <a:endParaRPr lang="en-US" dirty="0"/>
          </a:p>
        </p:txBody>
      </p:sp>
      <p:sp>
        <p:nvSpPr>
          <p:cNvPr id="4" name="Slide Number Placeholder 3"/>
          <p:cNvSpPr>
            <a:spLocks noGrp="1"/>
          </p:cNvSpPr>
          <p:nvPr>
            <p:ph type="sldNum" sz="quarter" idx="5"/>
          </p:nvPr>
        </p:nvSpPr>
        <p:spPr/>
        <p:txBody>
          <a:bodyPr/>
          <a:lstStyle/>
          <a:p>
            <a:fld id="{1276F173-E288-A148-9593-6E5902626455}" type="slidenum">
              <a:rPr kumimoji="1" lang="zh-CN" altLang="en-US" smtClean="0"/>
              <a:t>19</a:t>
            </a:fld>
            <a:endParaRPr kumimoji="1" lang="zh-CN" altLang="en-US"/>
          </a:p>
        </p:txBody>
      </p:sp>
    </p:spTree>
    <p:extLst>
      <p:ext uri="{BB962C8B-B14F-4D97-AF65-F5344CB8AC3E}">
        <p14:creationId xmlns:p14="http://schemas.microsoft.com/office/powerpoint/2010/main" val="3238341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a:t>
            </a:r>
            <a:r>
              <a:rPr kumimoji="1" lang="zh-CN" altLang="en-US" dirty="0"/>
              <a:t> </a:t>
            </a:r>
            <a:r>
              <a:rPr kumimoji="1" lang="en-US" altLang="zh-CN" dirty="0"/>
              <a:t>I’ll try to review</a:t>
            </a:r>
            <a:r>
              <a:rPr kumimoji="1" lang="zh-CN" altLang="en-US" dirty="0"/>
              <a:t> </a:t>
            </a:r>
            <a:r>
              <a:rPr kumimoji="1" lang="en-US" altLang="zh-CN" dirty="0"/>
              <a:t>the</a:t>
            </a:r>
            <a:r>
              <a:rPr kumimoji="1" lang="zh-CN" altLang="en-US" dirty="0"/>
              <a:t> </a:t>
            </a:r>
            <a:r>
              <a:rPr kumimoji="1" lang="en-US" altLang="zh-CN" dirty="0"/>
              <a:t>technique</a:t>
            </a:r>
            <a:r>
              <a:rPr kumimoji="1" lang="zh-CN" altLang="en-US" dirty="0"/>
              <a:t> </a:t>
            </a:r>
            <a:r>
              <a:rPr kumimoji="1" lang="en-US" altLang="zh-CN" dirty="0"/>
              <a:t>of model base app testing</a:t>
            </a:r>
            <a:r>
              <a:rPr kumimoji="1" lang="zh-CN" altLang="en-US" dirty="0"/>
              <a:t> </a:t>
            </a:r>
            <a:r>
              <a:rPr kumimoji="1" lang="en-US" altLang="zh-CN" dirty="0"/>
              <a:t>and</a:t>
            </a:r>
            <a:r>
              <a:rPr kumimoji="1" lang="zh-CN" altLang="en-US" dirty="0"/>
              <a:t> </a:t>
            </a:r>
            <a:r>
              <a:rPr kumimoji="1" lang="en-US" altLang="zh-CN" dirty="0"/>
              <a:t>some current research work</a:t>
            </a:r>
          </a:p>
          <a:p>
            <a:r>
              <a:rPr kumimoji="1" lang="en-US" altLang="zh-CN" dirty="0"/>
              <a:t>Then</a:t>
            </a:r>
            <a:r>
              <a:rPr kumimoji="1" lang="zh-CN" altLang="en-US" dirty="0"/>
              <a:t> </a:t>
            </a:r>
            <a:r>
              <a:rPr kumimoji="1" lang="en-US" altLang="zh-CN" dirty="0"/>
              <a:t>I’ll</a:t>
            </a:r>
            <a:r>
              <a:rPr kumimoji="1" lang="zh-CN" altLang="en-US" dirty="0"/>
              <a:t> </a:t>
            </a:r>
            <a:r>
              <a:rPr kumimoji="1" lang="en-US" altLang="zh-CN" dirty="0"/>
              <a:t>introduce</a:t>
            </a:r>
            <a:r>
              <a:rPr kumimoji="1" lang="zh-CN" altLang="en-US" dirty="0"/>
              <a:t> </a:t>
            </a:r>
            <a:r>
              <a:rPr kumimoji="1" lang="en-US" altLang="zh-CN" dirty="0"/>
              <a:t>our approach, that is model abstraction and refinement for GUI testing</a:t>
            </a:r>
          </a:p>
          <a:p>
            <a:r>
              <a:rPr kumimoji="1" lang="en-US" altLang="zh-CN" dirty="0"/>
              <a:t>And at last I</a:t>
            </a:r>
            <a:r>
              <a:rPr kumimoji="1" lang="zh-CN" altLang="en-US" dirty="0"/>
              <a:t>’</a:t>
            </a:r>
            <a:r>
              <a:rPr kumimoji="1" lang="en-US" altLang="zh-CN" dirty="0" err="1"/>
              <a:t>ll</a:t>
            </a:r>
            <a:r>
              <a:rPr kumimoji="1" lang="en-US" altLang="zh-CN" dirty="0"/>
              <a:t> show the experiments and result of our work</a:t>
            </a:r>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2</a:t>
            </a:fld>
            <a:endParaRPr kumimoji="1" lang="zh-CN" altLang="en-US"/>
          </a:p>
        </p:txBody>
      </p:sp>
    </p:spTree>
    <p:extLst>
      <p:ext uri="{BB962C8B-B14F-4D97-AF65-F5344CB8AC3E}">
        <p14:creationId xmlns:p14="http://schemas.microsoft.com/office/powerpoint/2010/main" val="396013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App testing is importation to developers. Usually they use google fuzzing tool, that is the monkey testing tool. As monkey works blindly by generates random UI events on the GUI, most people think it inefficient. So testing techniques such as symbolic execution are also applied against android apps. Or even evolutionary algorithm was proposed to generated test cases for app testing.</a:t>
            </a:r>
          </a:p>
          <a:p>
            <a:r>
              <a:rPr kumimoji="1" lang="en-US" altLang="zh-CN" dirty="0"/>
              <a:t>As</a:t>
            </a:r>
            <a:r>
              <a:rPr kumimoji="1" lang="zh-CN" altLang="en-US" dirty="0"/>
              <a:t> </a:t>
            </a:r>
            <a:r>
              <a:rPr kumimoji="1" lang="en-US" altLang="zh-CN" dirty="0"/>
              <a:t>the GUI on the screen is actually rendered from a GUI tree and the android system provide tools/services for you to get the data of this tree. Therefore, we can send the widget action (click/swipe/</a:t>
            </a:r>
            <a:r>
              <a:rPr kumimoji="1" lang="en-US" altLang="zh-CN" dirty="0" err="1"/>
              <a:t>etc</a:t>
            </a:r>
            <a:r>
              <a:rPr kumimoji="1" lang="en-US" altLang="zh-CN" dirty="0"/>
              <a:t>) directly to simulate user interaction and do UI testing.</a:t>
            </a:r>
            <a:r>
              <a:rPr kumimoji="1" lang="zh-CN" altLang="en-US" dirty="0"/>
              <a:t> </a:t>
            </a:r>
            <a:r>
              <a:rPr kumimoji="1" lang="en-US" altLang="zh-CN" dirty="0"/>
              <a:t>But to trigger every widget action leads to state </a:t>
            </a:r>
            <a:r>
              <a:rPr kumimoji="1" lang="en-US" altLang="zh-CN" sz="1200" dirty="0"/>
              <a:t>explosion</a:t>
            </a:r>
            <a:r>
              <a:rPr kumimoji="1" lang="zh-CN" altLang="en-US" sz="1200" dirty="0"/>
              <a:t>，</a:t>
            </a:r>
            <a:r>
              <a:rPr kumimoji="1" lang="en-US" altLang="zh-CN" sz="1200" dirty="0"/>
              <a:t>so</a:t>
            </a:r>
            <a:r>
              <a:rPr kumimoji="1" lang="zh-CN" altLang="en-US" sz="1200" dirty="0"/>
              <a:t> </a:t>
            </a:r>
            <a:r>
              <a:rPr kumimoji="1" lang="en-US" altLang="zh-CN" sz="1200" dirty="0"/>
              <a:t>we</a:t>
            </a:r>
            <a:r>
              <a:rPr kumimoji="1" lang="zh-CN" altLang="en-US" sz="1200" dirty="0"/>
              <a:t> </a:t>
            </a:r>
            <a:r>
              <a:rPr kumimoji="1" lang="en-US" altLang="zh-CN" sz="1200" dirty="0"/>
              <a:t>have to build an</a:t>
            </a:r>
            <a:r>
              <a:rPr kumimoji="1" lang="zh-CN" altLang="en-US" sz="1200" dirty="0"/>
              <a:t> </a:t>
            </a:r>
            <a:r>
              <a:rPr kumimoji="1" lang="en-US" altLang="zh-CN" sz="1200" dirty="0"/>
              <a:t>abstraction</a:t>
            </a:r>
            <a:r>
              <a:rPr kumimoji="1" lang="zh-CN" altLang="en-US" sz="1200" dirty="0"/>
              <a:t> </a:t>
            </a:r>
            <a:r>
              <a:rPr kumimoji="1" lang="en-US" altLang="zh-CN" sz="1200" dirty="0"/>
              <a:t>model</a:t>
            </a:r>
            <a:r>
              <a:rPr kumimoji="1" lang="zh-CN" altLang="en-US" sz="1200" dirty="0"/>
              <a:t> </a:t>
            </a:r>
            <a:r>
              <a:rPr kumimoji="1" lang="en-US" altLang="zh-CN" sz="1200" dirty="0"/>
              <a:t>for more</a:t>
            </a:r>
            <a:r>
              <a:rPr kumimoji="1" lang="zh-CN" altLang="en-US" sz="1200" dirty="0"/>
              <a:t> </a:t>
            </a:r>
            <a:r>
              <a:rPr kumimoji="1" lang="en-US" altLang="zh-CN" sz="1200" dirty="0"/>
              <a:t>efficient</a:t>
            </a:r>
            <a:r>
              <a:rPr kumimoji="1" lang="zh-CN" altLang="en-US" sz="1200" dirty="0"/>
              <a:t> </a:t>
            </a:r>
            <a:r>
              <a:rPr kumimoji="1" lang="en-US" altLang="zh-CN" sz="1200" dirty="0"/>
              <a:t>UI</a:t>
            </a:r>
            <a:r>
              <a:rPr kumimoji="1" lang="zh-CN" altLang="en-US" sz="1200" dirty="0"/>
              <a:t> </a:t>
            </a:r>
            <a:r>
              <a:rPr kumimoji="1" lang="en-US" altLang="zh-CN" sz="1200" dirty="0"/>
              <a:t>event</a:t>
            </a:r>
            <a:r>
              <a:rPr kumimoji="1" lang="zh-CN" altLang="en-US" sz="1200" dirty="0"/>
              <a:t> </a:t>
            </a:r>
            <a:r>
              <a:rPr kumimoji="1" lang="en-US" altLang="zh-CN" sz="1200" dirty="0"/>
              <a:t>generation.  Current work includes STOAT/AMOLA/</a:t>
            </a:r>
            <a:r>
              <a:rPr kumimoji="1" lang="en-US" altLang="zh-CN" sz="1200" dirty="0" err="1"/>
              <a:t>AimDroid</a:t>
            </a:r>
            <a:r>
              <a:rPr kumimoji="1" lang="zh-CN" altLang="en-US" sz="1200" dirty="0"/>
              <a:t> </a:t>
            </a:r>
            <a:r>
              <a:rPr kumimoji="1" lang="en-US" altLang="zh-CN" sz="1200" dirty="0" err="1"/>
              <a:t>etc</a:t>
            </a:r>
            <a:endParaRPr kumimoji="1" lang="en-US" altLang="zh-CN" dirty="0"/>
          </a:p>
          <a:p>
            <a:endParaRPr kumimoji="1" lang="en-US" altLang="zh-CN" dirty="0"/>
          </a:p>
          <a:p>
            <a:r>
              <a:rPr kumimoji="1" lang="en-US" altLang="zh-CN" dirty="0"/>
              <a:t>Model-based testing is also intensively studied for more efficient GUI testing.</a:t>
            </a:r>
          </a:p>
          <a:p>
            <a:endParaRPr kumimoji="1" lang="en-US" altLang="zh-CN" dirty="0"/>
          </a:p>
          <a:p>
            <a:r>
              <a:rPr kumimoji="1" lang="en-US" altLang="zh-CN" dirty="0"/>
              <a:t>For model-based testing, it tries to recognize what’s on the current UI, and guide the testing tool to generate event </a:t>
            </a:r>
          </a:p>
          <a:p>
            <a:endParaRPr kumimoji="1" lang="en-US" altLang="zh-CN" dirty="0"/>
          </a:p>
          <a:p>
            <a:endParaRPr kumimoji="1" lang="zh-CN" altLang="en-US" dirty="0"/>
          </a:p>
          <a:p>
            <a:pPr lvl="1"/>
            <a:r>
              <a:rPr kumimoji="1" lang="en-US" altLang="zh-CN" dirty="0"/>
              <a:t>Abstract</a:t>
            </a:r>
            <a:r>
              <a:rPr kumimoji="1" lang="zh-CN" altLang="en-US" dirty="0"/>
              <a:t> </a:t>
            </a:r>
            <a:r>
              <a:rPr kumimoji="1" lang="en-US" altLang="zh-CN" dirty="0"/>
              <a:t>GUI</a:t>
            </a:r>
            <a:r>
              <a:rPr kumimoji="1" lang="zh-CN" altLang="en-US" dirty="0"/>
              <a:t> </a:t>
            </a:r>
            <a:r>
              <a:rPr kumimoji="1" lang="en-US" altLang="zh-CN" dirty="0"/>
              <a:t>actions</a:t>
            </a:r>
            <a:r>
              <a:rPr kumimoji="1" lang="zh-CN" altLang="en-US" dirty="0"/>
              <a:t> </a:t>
            </a:r>
            <a:r>
              <a:rPr kumimoji="1" lang="en-US" altLang="zh-CN" dirty="0"/>
              <a:t>to</a:t>
            </a:r>
            <a:r>
              <a:rPr kumimoji="1" lang="zh-CN" altLang="en-US" dirty="0"/>
              <a:t> </a:t>
            </a:r>
            <a:r>
              <a:rPr kumimoji="1" lang="en-US" altLang="zh-CN" dirty="0"/>
              <a:t>model</a:t>
            </a:r>
            <a:r>
              <a:rPr kumimoji="1" lang="zh-CN" altLang="en-US" dirty="0"/>
              <a:t> </a:t>
            </a:r>
            <a:r>
              <a:rPr kumimoji="1" lang="en-US" altLang="zh-CN" dirty="0"/>
              <a:t>actions</a:t>
            </a:r>
            <a:r>
              <a:rPr kumimoji="1" lang="zh-CN" altLang="en-US" dirty="0"/>
              <a:t> </a:t>
            </a:r>
            <a:r>
              <a:rPr kumimoji="1" lang="en-US" altLang="zh-CN" dirty="0"/>
              <a:t>and</a:t>
            </a:r>
            <a:r>
              <a:rPr kumimoji="1" lang="zh-CN" altLang="en-US" dirty="0"/>
              <a:t> </a:t>
            </a:r>
            <a:r>
              <a:rPr kumimoji="1" lang="en-US" altLang="zh-CN" dirty="0"/>
              <a:t>GUI</a:t>
            </a:r>
            <a:r>
              <a:rPr kumimoji="1" lang="zh-CN" altLang="en-US" dirty="0"/>
              <a:t> </a:t>
            </a:r>
            <a:r>
              <a:rPr kumimoji="1" lang="en-US" altLang="zh-CN" dirty="0"/>
              <a:t>trees</a:t>
            </a:r>
            <a:r>
              <a:rPr kumimoji="1" lang="zh-CN" altLang="en-US" dirty="0"/>
              <a:t> </a:t>
            </a:r>
            <a:r>
              <a:rPr kumimoji="1" lang="en-US" altLang="zh-CN" dirty="0"/>
              <a:t>to</a:t>
            </a:r>
            <a:r>
              <a:rPr kumimoji="1" lang="zh-CN" altLang="en-US" dirty="0"/>
              <a:t> </a:t>
            </a:r>
            <a:r>
              <a:rPr kumimoji="1" lang="en-US" altLang="zh-CN" dirty="0"/>
              <a:t>model</a:t>
            </a:r>
            <a:r>
              <a:rPr kumimoji="1" lang="zh-CN" altLang="en-US" dirty="0"/>
              <a:t> </a:t>
            </a:r>
            <a:r>
              <a:rPr kumimoji="1" lang="en-US" altLang="zh-CN" dirty="0"/>
              <a:t>state</a:t>
            </a:r>
            <a:endParaRPr kumimoji="1" lang="zh-CN" altLang="en-US" dirty="0"/>
          </a:p>
          <a:p>
            <a:endParaRPr kumimoji="1" lang="zh-CN" altLang="en-US" dirty="0"/>
          </a:p>
          <a:p>
            <a:r>
              <a:rPr kumimoji="1" lang="zh-CN" altLang="en-US" dirty="0"/>
              <a:t>图的例子：说明</a:t>
            </a:r>
            <a:r>
              <a:rPr kumimoji="1" lang="en-US" altLang="zh-CN" dirty="0"/>
              <a:t>GUI</a:t>
            </a:r>
            <a:r>
              <a:rPr kumimoji="1" lang="zh-CN" altLang="en-US" dirty="0"/>
              <a:t> </a:t>
            </a:r>
            <a:r>
              <a:rPr kumimoji="1" lang="en-US" altLang="zh-CN" dirty="0"/>
              <a:t>Tree</a:t>
            </a:r>
            <a:r>
              <a:rPr kumimoji="1" lang="zh-CN" altLang="en-US" dirty="0"/>
              <a:t> 到  </a:t>
            </a:r>
            <a:r>
              <a:rPr kumimoji="1" lang="en-US" altLang="zh-CN" dirty="0"/>
              <a:t>Model</a:t>
            </a:r>
            <a:r>
              <a:rPr kumimoji="1" lang="zh-CN" altLang="en-US" dirty="0"/>
              <a:t> </a:t>
            </a:r>
            <a:r>
              <a:rPr kumimoji="1" lang="en-US" altLang="zh-CN" dirty="0"/>
              <a:t>Actions</a:t>
            </a:r>
            <a:r>
              <a:rPr kumimoji="1" lang="zh-CN" altLang="en-US" dirty="0"/>
              <a:t> </a:t>
            </a:r>
            <a:r>
              <a:rPr kumimoji="1" lang="en-US" altLang="zh-CN" dirty="0"/>
              <a:t>Set(Model</a:t>
            </a:r>
            <a:r>
              <a:rPr kumimoji="1" lang="zh-CN" altLang="en-US" dirty="0"/>
              <a:t> </a:t>
            </a:r>
            <a:r>
              <a:rPr kumimoji="1" lang="en-US" altLang="zh-CN" dirty="0"/>
              <a:t>State)</a:t>
            </a:r>
            <a:endParaRPr kumimoji="1" lang="zh-CN" altLang="en-US" dirty="0"/>
          </a:p>
          <a:p>
            <a:r>
              <a:rPr kumimoji="1" lang="zh-CN" altLang="en-US" dirty="0"/>
              <a:t>缺陷：</a:t>
            </a:r>
            <a:r>
              <a:rPr kumimoji="1" lang="en-US" altLang="zh-CN" dirty="0"/>
              <a:t>Static</a:t>
            </a:r>
            <a:r>
              <a:rPr kumimoji="1" lang="zh-CN" altLang="en-US" dirty="0"/>
              <a:t> </a:t>
            </a:r>
            <a:r>
              <a:rPr kumimoji="1" lang="en-US" altLang="zh-CN" dirty="0"/>
              <a:t>Abstraction</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certain</a:t>
            </a:r>
            <a:r>
              <a:rPr kumimoji="1" lang="zh-CN" altLang="en-US" dirty="0"/>
              <a:t> </a:t>
            </a:r>
            <a:r>
              <a:rPr kumimoji="1" lang="en-US" altLang="zh-CN" dirty="0"/>
              <a:t>heuristics</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3</a:t>
            </a:fld>
            <a:endParaRPr kumimoji="1" lang="zh-CN" altLang="en-US"/>
          </a:p>
        </p:txBody>
      </p:sp>
    </p:spTree>
    <p:extLst>
      <p:ext uri="{BB962C8B-B14F-4D97-AF65-F5344CB8AC3E}">
        <p14:creationId xmlns:p14="http://schemas.microsoft.com/office/powerpoint/2010/main" val="3776577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this</a:t>
            </a:r>
            <a:r>
              <a:rPr kumimoji="1" lang="zh-CN" altLang="en-US"/>
              <a:t> </a:t>
            </a:r>
            <a:r>
              <a:rPr kumimoji="1" lang="en-US" altLang="zh-CN" dirty="0"/>
              <a:t>is the google drive app. In its list, There</a:t>
            </a:r>
            <a:r>
              <a:rPr kumimoji="1" lang="zh-CN" altLang="en-US" dirty="0"/>
              <a:t> </a:t>
            </a:r>
            <a:r>
              <a:rPr kumimoji="1" lang="en-US" altLang="zh-CN" dirty="0"/>
              <a:t>are</a:t>
            </a:r>
            <a:r>
              <a:rPr kumimoji="1" lang="zh-CN" altLang="en-US" dirty="0"/>
              <a:t> </a:t>
            </a:r>
            <a:r>
              <a:rPr kumimoji="1" lang="en-US" altLang="zh-CN" dirty="0"/>
              <a:t>three</a:t>
            </a:r>
            <a:r>
              <a:rPr kumimoji="1" lang="zh-CN" altLang="en-US" dirty="0"/>
              <a:t> </a:t>
            </a:r>
            <a:r>
              <a:rPr kumimoji="1" lang="en-US" altLang="zh-CN" dirty="0"/>
              <a:t>files, a word, </a:t>
            </a:r>
            <a:r>
              <a:rPr kumimoji="1" lang="en-US" altLang="zh-CN" dirty="0" err="1"/>
              <a:t>powerpoint</a:t>
            </a:r>
            <a:r>
              <a:rPr kumimoji="1" lang="en-US" altLang="zh-CN" dirty="0"/>
              <a:t> and excel file respectively. Clicking each of these item, the app transit to new states.</a:t>
            </a:r>
          </a:p>
          <a:p>
            <a:endParaRPr kumimoji="1" lang="en-US" altLang="zh-CN" dirty="0"/>
          </a:p>
          <a:p>
            <a:r>
              <a:rPr kumimoji="1" lang="en-US" altLang="zh-CN" dirty="0"/>
              <a:t>We</a:t>
            </a:r>
            <a:r>
              <a:rPr kumimoji="1" lang="zh-CN" altLang="en-US" dirty="0"/>
              <a:t> </a:t>
            </a:r>
            <a:r>
              <a:rPr kumimoji="1" lang="en-US" altLang="zh-CN" dirty="0"/>
              <a:t>hope</a:t>
            </a:r>
            <a:r>
              <a:rPr kumimoji="1" lang="zh-CN" altLang="en-US" dirty="0"/>
              <a:t> </a:t>
            </a:r>
            <a:r>
              <a:rPr kumimoji="1" lang="en-US" altLang="zh-CN" dirty="0"/>
              <a:t>we can abstract the GUI state into a model state, which can guide the test tool to click the three files for three different </a:t>
            </a:r>
            <a:r>
              <a:rPr kumimoji="1" lang="en-US" altLang="zh-CN" dirty="0" err="1"/>
              <a:t>gui</a:t>
            </a:r>
            <a:r>
              <a:rPr kumimoji="1" lang="en-US" altLang="zh-CN" dirty="0"/>
              <a:t> state, and nothing more.</a:t>
            </a:r>
          </a:p>
          <a:p>
            <a:endParaRPr kumimoji="1" lang="en-US" altLang="zh-CN" dirty="0"/>
          </a:p>
          <a:p>
            <a:r>
              <a:rPr kumimoji="1" lang="en-US" altLang="zh-CN" dirty="0"/>
              <a:t>So how can we do this</a:t>
            </a:r>
            <a:r>
              <a:rPr kumimoji="1" lang="zh-CN" altLang="en-US" dirty="0"/>
              <a:t>？</a:t>
            </a:r>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5</a:t>
            </a:fld>
            <a:endParaRPr kumimoji="1" lang="zh-CN" altLang="en-US"/>
          </a:p>
        </p:txBody>
      </p:sp>
    </p:spTree>
    <p:extLst>
      <p:ext uri="{BB962C8B-B14F-4D97-AF65-F5344CB8AC3E}">
        <p14:creationId xmlns:p14="http://schemas.microsoft.com/office/powerpoint/2010/main" val="276816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the model-based testing work ,Stoat [</a:t>
            </a:r>
            <a:r>
              <a:rPr lang="en" altLang="zh-CN" sz="1200" b="0" i="0" kern="1200" dirty="0" err="1">
                <a:solidFill>
                  <a:schemeClr val="tx1"/>
                </a:solidFill>
                <a:effectLst/>
                <a:latin typeface="+mn-lt"/>
                <a:ea typeface="+mn-ea"/>
                <a:cs typeface="+mn-cs"/>
              </a:rPr>
              <a:t>stoʊt</a:t>
            </a:r>
            <a:r>
              <a:rPr lang="en-US" altLang="zh-CN" sz="1200" b="0" i="0" kern="1200" dirty="0">
                <a:solidFill>
                  <a:schemeClr val="tx1"/>
                </a:solidFill>
                <a:effectLst/>
                <a:latin typeface="+mn-lt"/>
                <a:ea typeface="+mn-ea"/>
                <a:cs typeface="+mn-cs"/>
              </a:rPr>
              <a:t>], each widget is modeled with its index attribute</a:t>
            </a:r>
          </a:p>
          <a:p>
            <a:endParaRPr kumimoji="1" lang="en-US" altLang="zh-CN" sz="1200" b="0" i="0" kern="1200" dirty="0">
              <a:solidFill>
                <a:schemeClr val="tx1"/>
              </a:solidFill>
              <a:effectLst/>
              <a:latin typeface="+mn-lt"/>
              <a:ea typeface="+mn-ea"/>
              <a:cs typeface="+mn-cs"/>
            </a:endParaRPr>
          </a:p>
          <a:p>
            <a:r>
              <a:rPr kumimoji="1" lang="en-US" altLang="zh-CN" sz="1200" b="0" i="0" kern="1200" dirty="0">
                <a:solidFill>
                  <a:schemeClr val="tx1"/>
                </a:solidFill>
                <a:effectLst/>
                <a:latin typeface="+mn-lt"/>
                <a:ea typeface="+mn-ea"/>
                <a:cs typeface="+mn-cs"/>
              </a:rPr>
              <a:t>Apparently the three items in the </a:t>
            </a:r>
            <a:r>
              <a:rPr kumimoji="1" lang="en-US" altLang="zh-CN" sz="1200" b="0" i="0" kern="1200" dirty="0" err="1">
                <a:solidFill>
                  <a:schemeClr val="tx1"/>
                </a:solidFill>
                <a:effectLst/>
                <a:latin typeface="+mn-lt"/>
                <a:ea typeface="+mn-ea"/>
                <a:cs typeface="+mn-cs"/>
              </a:rPr>
              <a:t>listview</a:t>
            </a:r>
            <a:r>
              <a:rPr kumimoji="1" lang="en-US" altLang="zh-CN" sz="1200" b="0" i="0" kern="1200" dirty="0">
                <a:solidFill>
                  <a:schemeClr val="tx1"/>
                </a:solidFill>
                <a:effectLst/>
                <a:latin typeface="+mn-lt"/>
                <a:ea typeface="+mn-ea"/>
                <a:cs typeface="+mn-cs"/>
              </a:rPr>
              <a:t>  abstracted into the same model widgets, which means the testing tool will see a same model </a:t>
            </a:r>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6</a:t>
            </a:fld>
            <a:endParaRPr kumimoji="1" lang="zh-CN" altLang="en-US"/>
          </a:p>
        </p:txBody>
      </p:sp>
    </p:spTree>
    <p:extLst>
      <p:ext uri="{BB962C8B-B14F-4D97-AF65-F5344CB8AC3E}">
        <p14:creationId xmlns:p14="http://schemas.microsoft.com/office/powerpoint/2010/main" val="4006147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work AMOLA can </a:t>
            </a:r>
            <a:r>
              <a:rPr lang="en" altLang="zh-CN" sz="1200" b="0" i="0" kern="1200" dirty="0">
                <a:solidFill>
                  <a:schemeClr val="tx1"/>
                </a:solidFill>
                <a:effectLst/>
                <a:latin typeface="+mn-lt"/>
                <a:ea typeface="+mn-ea"/>
                <a:cs typeface="+mn-cs"/>
              </a:rPr>
              <a:t>select multiple abstraction levels for GUI model generation. With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its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Lv4</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selection</a:t>
            </a:r>
          </a:p>
          <a:p>
            <a:endParaRPr kumimoji="1" lang="en-US" altLang="zh-CN" sz="1200" b="0" i="0" kern="1200" dirty="0">
              <a:solidFill>
                <a:schemeClr val="tx1"/>
              </a:solidFill>
              <a:effectLst/>
              <a:latin typeface="+mn-lt"/>
              <a:ea typeface="+mn-ea"/>
              <a:cs typeface="+mn-cs"/>
            </a:endParaRPr>
          </a:p>
          <a:p>
            <a:r>
              <a:rPr kumimoji="1" lang="en-US" altLang="zh-CN" sz="1200" b="0" i="0" kern="1200" dirty="0">
                <a:solidFill>
                  <a:schemeClr val="tx1"/>
                </a:solidFill>
                <a:effectLst/>
                <a:latin typeface="+mn-lt"/>
                <a:ea typeface="+mn-ea"/>
                <a:cs typeface="+mn-cs"/>
              </a:rPr>
              <a:t>If leaves this GUI state and later return to it, the items in the list can be reordered, because the app would have the latest open one on top.</a:t>
            </a:r>
          </a:p>
          <a:p>
            <a:endParaRPr kumimoji="1" lang="en-US" altLang="zh-CN" sz="1200" b="0" i="0" kern="1200" dirty="0">
              <a:solidFill>
                <a:schemeClr val="tx1"/>
              </a:solidFill>
              <a:effectLst/>
              <a:latin typeface="+mn-lt"/>
              <a:ea typeface="+mn-ea"/>
              <a:cs typeface="+mn-cs"/>
            </a:endParaRPr>
          </a:p>
          <a:p>
            <a:r>
              <a:rPr kumimoji="1" lang="en-US" altLang="zh-CN" sz="1200" b="0" i="0" kern="1200" dirty="0">
                <a:solidFill>
                  <a:schemeClr val="tx1"/>
                </a:solidFill>
                <a:effectLst/>
                <a:latin typeface="+mn-lt"/>
                <a:ea typeface="+mn-ea"/>
                <a:cs typeface="+mn-cs"/>
              </a:rPr>
              <a:t>In this case, the different GUI state will have a same model state, and the same model widget can lean to different states</a:t>
            </a:r>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7</a:t>
            </a:fld>
            <a:endParaRPr kumimoji="1" lang="zh-CN" altLang="en-US"/>
          </a:p>
        </p:txBody>
      </p:sp>
    </p:spTree>
    <p:extLst>
      <p:ext uri="{BB962C8B-B14F-4D97-AF65-F5344CB8AC3E}">
        <p14:creationId xmlns:p14="http://schemas.microsoft.com/office/powerpoint/2010/main" val="385458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AMOLA</a:t>
            </a:r>
            <a:r>
              <a:rPr kumimoji="1" lang="zh-CN" altLang="en-US" dirty="0"/>
              <a:t> </a:t>
            </a:r>
            <a:r>
              <a:rPr kumimoji="1" lang="en-US" altLang="zh-CN" dirty="0"/>
              <a:t>can</a:t>
            </a:r>
            <a:r>
              <a:rPr kumimoji="1" lang="zh-CN" altLang="en-US" dirty="0"/>
              <a:t> </a:t>
            </a:r>
            <a:r>
              <a:rPr kumimoji="1" lang="en-US" altLang="zh-CN" dirty="0"/>
              <a:t>generate</a:t>
            </a:r>
            <a:r>
              <a:rPr kumimoji="1" lang="zh-CN" altLang="en-US" dirty="0"/>
              <a:t> </a:t>
            </a:r>
            <a:r>
              <a:rPr kumimoji="1" lang="en-US" altLang="zh-CN" dirty="0"/>
              <a:t>finer</a:t>
            </a:r>
            <a:r>
              <a:rPr kumimoji="1" lang="zh-CN" altLang="en-US" dirty="0"/>
              <a:t> </a:t>
            </a:r>
            <a:r>
              <a:rPr kumimoji="1" lang="en-US" altLang="zh-CN" dirty="0"/>
              <a:t>model</a:t>
            </a:r>
            <a:r>
              <a:rPr kumimoji="1" lang="zh-CN" altLang="en-US" dirty="0"/>
              <a:t> </a:t>
            </a:r>
            <a:r>
              <a:rPr kumimoji="1" lang="en-US" altLang="zh-CN" dirty="0"/>
              <a:t>by</a:t>
            </a:r>
            <a:r>
              <a:rPr kumimoji="1" lang="zh-CN" altLang="en-US" dirty="0"/>
              <a:t> </a:t>
            </a:r>
            <a:r>
              <a:rPr kumimoji="1" lang="en-US" altLang="zh-CN" dirty="0"/>
              <a:t>considering</a:t>
            </a:r>
            <a:r>
              <a:rPr kumimoji="1" lang="zh-CN" altLang="en-US" dirty="0"/>
              <a:t> </a:t>
            </a:r>
            <a:r>
              <a:rPr kumimoji="1" lang="en-US" altLang="zh-CN" dirty="0"/>
              <a:t>widget’s text attribute as well</a:t>
            </a:r>
          </a:p>
          <a:p>
            <a:endParaRPr kumimoji="1" lang="en-US" altLang="zh-CN" dirty="0"/>
          </a:p>
          <a:p>
            <a:r>
              <a:rPr kumimoji="1" lang="en-US" altLang="zh-CN" dirty="0"/>
              <a:t>You can see widget in different place is not the same now although they are actually the same one</a:t>
            </a:r>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8</a:t>
            </a:fld>
            <a:endParaRPr kumimoji="1" lang="zh-CN" altLang="en-US"/>
          </a:p>
        </p:txBody>
      </p:sp>
    </p:spTree>
    <p:extLst>
      <p:ext uri="{BB962C8B-B14F-4D97-AF65-F5344CB8AC3E}">
        <p14:creationId xmlns:p14="http://schemas.microsoft.com/office/powerpoint/2010/main" val="417930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细粒度的例子：</a:t>
            </a:r>
            <a:r>
              <a:rPr kumimoji="1" lang="en-US" altLang="zh-CN" dirty="0"/>
              <a:t>1.</a:t>
            </a:r>
            <a:r>
              <a:rPr kumimoji="1" lang="zh-CN" altLang="en-US" dirty="0"/>
              <a:t>直接只用</a:t>
            </a:r>
            <a:r>
              <a:rPr kumimoji="1" lang="en-US" altLang="zh-CN" dirty="0"/>
              <a:t>Full</a:t>
            </a:r>
            <a:r>
              <a:rPr kumimoji="1" lang="zh-CN" altLang="en-US" dirty="0"/>
              <a:t> </a:t>
            </a:r>
            <a:r>
              <a:rPr kumimoji="1" lang="en-US" altLang="zh-CN" dirty="0"/>
              <a:t>Attribute</a:t>
            </a:r>
            <a:r>
              <a:rPr kumimoji="1" lang="zh-CN" altLang="en-US" dirty="0"/>
              <a:t> </a:t>
            </a:r>
            <a:r>
              <a:rPr kumimoji="1" lang="en-US" altLang="zh-CN" dirty="0"/>
              <a:t>Path;2.</a:t>
            </a:r>
            <a:r>
              <a:rPr kumimoji="1" lang="zh-CN" altLang="en-US" dirty="0"/>
              <a:t> </a:t>
            </a:r>
            <a:r>
              <a:rPr kumimoji="1" lang="en-US" altLang="zh-CN" dirty="0" err="1"/>
              <a:t>index+text+parent</a:t>
            </a:r>
            <a:endParaRPr kumimoji="1" lang="zh-CN" altLang="en-US" dirty="0"/>
          </a:p>
          <a:p>
            <a:r>
              <a:rPr kumimoji="1" lang="zh-CN" altLang="en-US" dirty="0"/>
              <a:t>粒度粗的两个例子</a:t>
            </a:r>
          </a:p>
          <a:p>
            <a:pPr lvl="1"/>
            <a:r>
              <a:rPr kumimoji="1" lang="en-US" altLang="zh-CN" dirty="0"/>
              <a:t>Stoat:</a:t>
            </a:r>
            <a:r>
              <a:rPr kumimoji="1" lang="zh-CN" altLang="en-US" dirty="0"/>
              <a:t> 在同一个</a:t>
            </a:r>
            <a:r>
              <a:rPr kumimoji="1" lang="en-US" altLang="zh-CN" dirty="0"/>
              <a:t>GUI</a:t>
            </a:r>
            <a:r>
              <a:rPr kumimoji="1" lang="zh-CN" altLang="en-US" dirty="0"/>
              <a:t>树中，三个</a:t>
            </a:r>
            <a:r>
              <a:rPr kumimoji="1" lang="en-US" altLang="zh-CN" dirty="0"/>
              <a:t>GUI</a:t>
            </a:r>
            <a:r>
              <a:rPr kumimoji="1" lang="zh-CN" altLang="en-US" dirty="0"/>
              <a:t> </a:t>
            </a:r>
            <a:r>
              <a:rPr kumimoji="1" lang="en-US" altLang="zh-CN" dirty="0"/>
              <a:t>Action</a:t>
            </a:r>
            <a:r>
              <a:rPr kumimoji="1" lang="zh-CN" altLang="en-US" dirty="0"/>
              <a:t>被</a:t>
            </a:r>
            <a:r>
              <a:rPr kumimoji="1" lang="en-US" altLang="zh-CN" dirty="0"/>
              <a:t>Abstract</a:t>
            </a:r>
            <a:r>
              <a:rPr kumimoji="1" lang="zh-CN" altLang="en-US" dirty="0"/>
              <a:t>成同一个</a:t>
            </a:r>
            <a:r>
              <a:rPr kumimoji="1" lang="en-US" altLang="zh-CN" dirty="0"/>
              <a:t>Model</a:t>
            </a:r>
            <a:r>
              <a:rPr kumimoji="1" lang="zh-CN" altLang="en-US" dirty="0"/>
              <a:t> </a:t>
            </a:r>
            <a:r>
              <a:rPr kumimoji="1" lang="en-US" altLang="zh-CN" dirty="0"/>
              <a:t>Action</a:t>
            </a:r>
            <a:endParaRPr kumimoji="1" lang="zh-CN" altLang="en-US" dirty="0"/>
          </a:p>
          <a:p>
            <a:pPr lvl="1"/>
            <a:r>
              <a:rPr kumimoji="1" lang="en-US" altLang="zh-CN" dirty="0"/>
              <a:t>AMOLA:</a:t>
            </a:r>
            <a:r>
              <a:rPr kumimoji="1" lang="zh-CN" altLang="en-US" dirty="0"/>
              <a:t> 考虑</a:t>
            </a:r>
            <a:r>
              <a:rPr kumimoji="1" lang="en-US" altLang="zh-CN" dirty="0"/>
              <a:t>index</a:t>
            </a:r>
            <a:r>
              <a:rPr kumimoji="1" lang="zh-CN" altLang="en-US" dirty="0"/>
              <a:t>，在两个</a:t>
            </a:r>
            <a:r>
              <a:rPr kumimoji="1" lang="en-US" altLang="zh-CN" dirty="0"/>
              <a:t>GUI</a:t>
            </a:r>
            <a:r>
              <a:rPr kumimoji="1" lang="zh-CN" altLang="en-US" dirty="0"/>
              <a:t>树中同一个</a:t>
            </a:r>
            <a:r>
              <a:rPr kumimoji="1" lang="en-US" altLang="zh-CN" dirty="0"/>
              <a:t>Model</a:t>
            </a:r>
            <a:r>
              <a:rPr kumimoji="1" lang="zh-CN" altLang="en-US" dirty="0"/>
              <a:t> </a:t>
            </a:r>
            <a:r>
              <a:rPr kumimoji="1" lang="en-US" altLang="zh-CN" dirty="0"/>
              <a:t>Action</a:t>
            </a:r>
            <a:r>
              <a:rPr kumimoji="1" lang="zh-CN" altLang="en-US" dirty="0"/>
              <a:t>也会状态不一致</a:t>
            </a:r>
          </a:p>
          <a:p>
            <a:r>
              <a:rPr kumimoji="1" lang="en-US" altLang="zh-CN" dirty="0"/>
              <a:t>Fine-grained:</a:t>
            </a:r>
            <a:r>
              <a:rPr kumimoji="1" lang="zh-CN" altLang="en-US" dirty="0"/>
              <a:t> </a:t>
            </a:r>
            <a:r>
              <a:rPr kumimoji="1" lang="en-US" altLang="zh-CN" dirty="0"/>
              <a:t>state</a:t>
            </a:r>
            <a:r>
              <a:rPr kumimoji="1" lang="zh-CN" altLang="en-US" dirty="0"/>
              <a:t> </a:t>
            </a:r>
            <a:r>
              <a:rPr kumimoji="1" lang="en-US" altLang="zh-CN" dirty="0"/>
              <a:t>explosion</a:t>
            </a:r>
            <a:endParaRPr kumimoji="1" lang="zh-CN" altLang="en-US" dirty="0"/>
          </a:p>
          <a:p>
            <a:r>
              <a:rPr kumimoji="1" lang="en-US" altLang="zh-CN" dirty="0"/>
              <a:t>Coarse-grained:</a:t>
            </a:r>
            <a:r>
              <a:rPr kumimoji="1" lang="zh-CN" altLang="en-US" dirty="0"/>
              <a:t> </a:t>
            </a:r>
            <a:r>
              <a:rPr kumimoji="1" lang="en-US" altLang="zh-CN" dirty="0"/>
              <a:t>fail</a:t>
            </a:r>
            <a:r>
              <a:rPr kumimoji="1" lang="zh-CN" altLang="en-US" dirty="0"/>
              <a:t> </a:t>
            </a:r>
            <a:r>
              <a:rPr kumimoji="1" lang="en-US" altLang="zh-CN" dirty="0"/>
              <a:t>to</a:t>
            </a:r>
            <a:r>
              <a:rPr kumimoji="1" lang="zh-CN" altLang="en-US" dirty="0"/>
              <a:t> </a:t>
            </a:r>
            <a:r>
              <a:rPr kumimoji="1" lang="en-US" altLang="zh-CN" dirty="0"/>
              <a:t>gather</a:t>
            </a:r>
            <a:r>
              <a:rPr kumimoji="1" lang="zh-CN" altLang="en-US" dirty="0"/>
              <a:t> </a:t>
            </a:r>
            <a:r>
              <a:rPr kumimoji="1" lang="en-US" altLang="zh-CN" dirty="0"/>
              <a:t>accurate</a:t>
            </a:r>
            <a:r>
              <a:rPr kumimoji="1" lang="zh-CN" altLang="en-US" dirty="0"/>
              <a:t> </a:t>
            </a:r>
            <a:r>
              <a:rPr kumimoji="1" lang="en-US" altLang="zh-CN" dirty="0"/>
              <a:t>knowledge</a:t>
            </a:r>
            <a:r>
              <a:rPr kumimoji="1" lang="zh-CN" altLang="en-US" dirty="0"/>
              <a:t> </a:t>
            </a:r>
            <a:r>
              <a:rPr kumimoji="1" lang="en-US" altLang="zh-CN" dirty="0"/>
              <a:t>on</a:t>
            </a:r>
            <a:r>
              <a:rPr kumimoji="1" lang="zh-CN" altLang="en-US" dirty="0"/>
              <a:t> </a:t>
            </a:r>
            <a:r>
              <a:rPr kumimoji="1" lang="en-US" altLang="zh-CN" dirty="0"/>
              <a:t>model</a:t>
            </a:r>
            <a:r>
              <a:rPr kumimoji="1" lang="zh-CN" altLang="en-US" dirty="0"/>
              <a:t> </a:t>
            </a:r>
            <a:r>
              <a:rPr kumimoji="1" lang="en-US" altLang="zh-CN" dirty="0"/>
              <a:t>actions</a:t>
            </a:r>
            <a:r>
              <a:rPr kumimoji="1" lang="zh-CN" altLang="en-US" dirty="0"/>
              <a:t> </a:t>
            </a:r>
            <a:r>
              <a:rPr kumimoji="1" lang="en-US" altLang="zh-CN" dirty="0"/>
              <a:t>to</a:t>
            </a:r>
            <a:r>
              <a:rPr kumimoji="1" lang="zh-CN" altLang="en-US" dirty="0"/>
              <a:t> </a:t>
            </a:r>
            <a:r>
              <a:rPr kumimoji="1" lang="en-US" altLang="zh-CN" dirty="0"/>
              <a:t>realize</a:t>
            </a:r>
            <a:r>
              <a:rPr kumimoji="1" lang="zh-CN" altLang="en-US" dirty="0"/>
              <a:t> </a:t>
            </a:r>
            <a:r>
              <a:rPr kumimoji="1" lang="en-US" altLang="zh-CN" dirty="0"/>
              <a:t>guidance/non-deterministic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9</a:t>
            </a:fld>
            <a:endParaRPr kumimoji="1" lang="zh-CN" altLang="en-US"/>
          </a:p>
        </p:txBody>
      </p:sp>
    </p:spTree>
    <p:extLst>
      <p:ext uri="{BB962C8B-B14F-4D97-AF65-F5344CB8AC3E}">
        <p14:creationId xmlns:p14="http://schemas.microsoft.com/office/powerpoint/2010/main" val="59505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这一页说明</a:t>
            </a:r>
            <a:r>
              <a:rPr kumimoji="1" lang="en-US" altLang="zh-CN" dirty="0"/>
              <a:t>Abstract</a:t>
            </a:r>
            <a:r>
              <a:rPr kumimoji="1" lang="zh-CN" altLang="en-US" dirty="0"/>
              <a:t>的过程</a:t>
            </a:r>
          </a:p>
        </p:txBody>
      </p:sp>
      <p:sp>
        <p:nvSpPr>
          <p:cNvPr id="4" name="灯片编号占位符 3"/>
          <p:cNvSpPr>
            <a:spLocks noGrp="1"/>
          </p:cNvSpPr>
          <p:nvPr>
            <p:ph type="sldNum" sz="quarter" idx="5"/>
          </p:nvPr>
        </p:nvSpPr>
        <p:spPr/>
        <p:txBody>
          <a:bodyPr/>
          <a:lstStyle/>
          <a:p>
            <a:fld id="{1276F173-E288-A148-9593-6E5902626455}" type="slidenum">
              <a:rPr kumimoji="1" lang="zh-CN" altLang="en-US" smtClean="0"/>
              <a:t>10</a:t>
            </a:fld>
            <a:endParaRPr kumimoji="1" lang="zh-CN" altLang="en-US"/>
          </a:p>
        </p:txBody>
      </p:sp>
    </p:spTree>
    <p:extLst>
      <p:ext uri="{BB962C8B-B14F-4D97-AF65-F5344CB8AC3E}">
        <p14:creationId xmlns:p14="http://schemas.microsoft.com/office/powerpoint/2010/main" val="361176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322785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97533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40160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197733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253231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58187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
第二级
第三级
第四级
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
第二级
第三级
第四级
第五级</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
第二级
第三级
第四级
第五级</a:t>
            </a:r>
            <a:endParaRPr lang="en-US" dirty="0"/>
          </a:p>
        </p:txBody>
      </p:sp>
      <p:sp>
        <p:nvSpPr>
          <p:cNvPr id="7" name="Date Placeholder 6"/>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86683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67030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203612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
第二级
第三级
第四级
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24304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86B3B4C1-C6C7-E146-A214-1FC198327EAE}" type="datetimeFigureOut">
              <a:rPr kumimoji="1" lang="zh-CN" altLang="en-US" smtClean="0"/>
              <a:t>2019/5/28</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2575943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3B4C1-C6C7-E146-A214-1FC198327EAE}" type="datetimeFigureOut">
              <a:rPr kumimoji="1" lang="zh-CN" altLang="en-US" smtClean="0"/>
              <a:t>2019/5/28</a:t>
            </a:fld>
            <a:endParaRPr kumimoji="1"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38973-DAF4-CE43-8516-E53E5FBDC405}" type="slidenum">
              <a:rPr kumimoji="1" lang="zh-CN" altLang="en-US" smtClean="0"/>
              <a:t>‹#›</a:t>
            </a:fld>
            <a:endParaRPr kumimoji="1" lang="zh-CN" altLang="en-US"/>
          </a:p>
        </p:txBody>
      </p:sp>
    </p:spTree>
    <p:extLst>
      <p:ext uri="{BB962C8B-B14F-4D97-AF65-F5344CB8AC3E}">
        <p14:creationId xmlns:p14="http://schemas.microsoft.com/office/powerpoint/2010/main" val="730228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786719"/>
            <a:ext cx="9144000" cy="2387600"/>
          </a:xfrm>
        </p:spPr>
        <p:txBody>
          <a:bodyPr>
            <a:noAutofit/>
          </a:bodyPr>
          <a:lstStyle/>
          <a:p>
            <a:r>
              <a:rPr kumimoji="1" lang="en" altLang="zh-CN" sz="3600" dirty="0"/>
              <a:t>Practical GUI Testing of Android Applications via</a:t>
            </a:r>
            <a:br>
              <a:rPr kumimoji="1" lang="en" altLang="zh-CN" sz="3600" dirty="0"/>
            </a:br>
            <a:r>
              <a:rPr kumimoji="1" lang="en" altLang="zh-CN" sz="3600" dirty="0"/>
              <a:t>Model Abstraction and Refinement</a:t>
            </a:r>
            <a:endParaRPr kumimoji="1" lang="zh-CN" altLang="en-US" sz="3600" dirty="0"/>
          </a:p>
        </p:txBody>
      </p:sp>
      <p:sp>
        <p:nvSpPr>
          <p:cNvPr id="3" name="副标题 2"/>
          <p:cNvSpPr>
            <a:spLocks noGrp="1"/>
          </p:cNvSpPr>
          <p:nvPr>
            <p:ph type="subTitle" idx="1"/>
          </p:nvPr>
        </p:nvSpPr>
        <p:spPr/>
        <p:txBody>
          <a:bodyPr/>
          <a:lstStyle/>
          <a:p>
            <a:r>
              <a:rPr kumimoji="1" lang="en" altLang="zh-CN" dirty="0" err="1"/>
              <a:t>Tianxiao</a:t>
            </a:r>
            <a:r>
              <a:rPr kumimoji="1" lang="en" altLang="zh-CN" dirty="0"/>
              <a:t> Gu</a:t>
            </a:r>
            <a:r>
              <a:rPr kumimoji="1" lang="en-US" altLang="zh-CN" dirty="0"/>
              <a:t>, </a:t>
            </a:r>
            <a:r>
              <a:rPr kumimoji="1" lang="en" altLang="zh-CN" dirty="0" err="1"/>
              <a:t>Chengnian</a:t>
            </a:r>
            <a:r>
              <a:rPr kumimoji="1" lang="en" altLang="zh-CN" dirty="0"/>
              <a:t> Sun, </a:t>
            </a:r>
            <a:r>
              <a:rPr kumimoji="1" lang="en" altLang="zh-CN" dirty="0" err="1"/>
              <a:t>Xiaoxing</a:t>
            </a:r>
            <a:r>
              <a:rPr kumimoji="1" lang="en" altLang="zh-CN" dirty="0"/>
              <a:t> Ma, </a:t>
            </a:r>
            <a:r>
              <a:rPr kumimoji="1" lang="en" altLang="zh-CN" b="1" dirty="0"/>
              <a:t>Chun Cao, </a:t>
            </a:r>
            <a:r>
              <a:rPr kumimoji="1" lang="en" altLang="zh-CN" dirty="0"/>
              <a:t>Chang Xu</a:t>
            </a:r>
          </a:p>
          <a:p>
            <a:r>
              <a:rPr kumimoji="1" lang="en" altLang="zh-CN" dirty="0"/>
              <a:t>Yuan Yao, </a:t>
            </a:r>
            <a:r>
              <a:rPr kumimoji="1" lang="en" altLang="zh-CN" dirty="0" err="1"/>
              <a:t>Qirun</a:t>
            </a:r>
            <a:r>
              <a:rPr kumimoji="1" lang="en" altLang="zh-CN" dirty="0"/>
              <a:t> Zhang, Jian Lu, </a:t>
            </a:r>
            <a:r>
              <a:rPr kumimoji="1" lang="en" altLang="zh-CN" dirty="0" err="1"/>
              <a:t>Zhendong</a:t>
            </a:r>
            <a:r>
              <a:rPr kumimoji="1" lang="en" altLang="zh-CN" dirty="0"/>
              <a:t> </a:t>
            </a:r>
            <a:r>
              <a:rPr kumimoji="1" lang="en" altLang="zh-CN" dirty="0" err="1"/>
              <a:t>Su</a:t>
            </a:r>
            <a:endParaRPr kumimoji="1" lang="zh-CN" altLang="en-US" dirty="0"/>
          </a:p>
        </p:txBody>
      </p:sp>
      <p:pic>
        <p:nvPicPr>
          <p:cNvPr id="4" name="图片 3">
            <a:extLst>
              <a:ext uri="{FF2B5EF4-FFF2-40B4-BE49-F238E27FC236}">
                <a16:creationId xmlns:a16="http://schemas.microsoft.com/office/drawing/2014/main" id="{BD253C01-2B3D-ED4A-A8ED-C029C4FAC9D8}"/>
              </a:ext>
            </a:extLst>
          </p:cNvPr>
          <p:cNvPicPr>
            <a:picLocks noChangeAspect="1"/>
          </p:cNvPicPr>
          <p:nvPr/>
        </p:nvPicPr>
        <p:blipFill>
          <a:blip r:embed="rId3"/>
          <a:stretch>
            <a:fillRect/>
          </a:stretch>
        </p:blipFill>
        <p:spPr>
          <a:xfrm>
            <a:off x="3655087" y="4905939"/>
            <a:ext cx="1375191" cy="1375191"/>
          </a:xfrm>
          <a:prstGeom prst="rect">
            <a:avLst/>
          </a:prstGeom>
        </p:spPr>
      </p:pic>
      <p:pic>
        <p:nvPicPr>
          <p:cNvPr id="5" name="图片 4">
            <a:extLst>
              <a:ext uri="{FF2B5EF4-FFF2-40B4-BE49-F238E27FC236}">
                <a16:creationId xmlns:a16="http://schemas.microsoft.com/office/drawing/2014/main" id="{A951C6A5-BB88-1B40-A558-D501BFDB9000}"/>
              </a:ext>
            </a:extLst>
          </p:cNvPr>
          <p:cNvPicPr>
            <a:picLocks noChangeAspect="1"/>
          </p:cNvPicPr>
          <p:nvPr/>
        </p:nvPicPr>
        <p:blipFill>
          <a:blip r:embed="rId4"/>
          <a:stretch>
            <a:fillRect/>
          </a:stretch>
        </p:blipFill>
        <p:spPr>
          <a:xfrm>
            <a:off x="7488293" y="4873850"/>
            <a:ext cx="1375191" cy="1375191"/>
          </a:xfrm>
          <a:prstGeom prst="rect">
            <a:avLst/>
          </a:prstGeom>
        </p:spPr>
      </p:pic>
      <p:pic>
        <p:nvPicPr>
          <p:cNvPr id="6" name="图片 5">
            <a:extLst>
              <a:ext uri="{FF2B5EF4-FFF2-40B4-BE49-F238E27FC236}">
                <a16:creationId xmlns:a16="http://schemas.microsoft.com/office/drawing/2014/main" id="{E75E4A73-9154-734F-B33B-1016C881A178}"/>
              </a:ext>
            </a:extLst>
          </p:cNvPr>
          <p:cNvPicPr>
            <a:picLocks noChangeAspect="1"/>
          </p:cNvPicPr>
          <p:nvPr/>
        </p:nvPicPr>
        <p:blipFill>
          <a:blip r:embed="rId5"/>
          <a:stretch>
            <a:fillRect/>
          </a:stretch>
        </p:blipFill>
        <p:spPr>
          <a:xfrm>
            <a:off x="5571690" y="4873850"/>
            <a:ext cx="1375191" cy="1723573"/>
          </a:xfrm>
          <a:prstGeom prst="rect">
            <a:avLst/>
          </a:prstGeom>
        </p:spPr>
      </p:pic>
    </p:spTree>
    <p:extLst>
      <p:ext uri="{BB962C8B-B14F-4D97-AF65-F5344CB8AC3E}">
        <p14:creationId xmlns:p14="http://schemas.microsoft.com/office/powerpoint/2010/main" val="137393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5D9164-8D5B-B641-BAF0-B62BD31E43B4}"/>
              </a:ext>
            </a:extLst>
          </p:cNvPr>
          <p:cNvSpPr>
            <a:spLocks noGrp="1"/>
          </p:cNvSpPr>
          <p:nvPr>
            <p:ph type="title"/>
          </p:nvPr>
        </p:nvSpPr>
        <p:spPr/>
        <p:txBody>
          <a:bodyPr/>
          <a:lstStyle/>
          <a:p>
            <a:r>
              <a:rPr kumimoji="1" lang="en-US" altLang="zh-CN" dirty="0"/>
              <a:t>For this illustrative example</a:t>
            </a:r>
            <a:endParaRPr kumimoji="1" lang="zh-CN" altLang="en-US" dirty="0"/>
          </a:p>
        </p:txBody>
      </p:sp>
      <p:pic>
        <p:nvPicPr>
          <p:cNvPr id="6" name="图片 5">
            <a:extLst>
              <a:ext uri="{FF2B5EF4-FFF2-40B4-BE49-F238E27FC236}">
                <a16:creationId xmlns:a16="http://schemas.microsoft.com/office/drawing/2014/main" id="{FAD24F01-E2E6-0743-BB9B-0B226CEDC9E6}"/>
              </a:ext>
            </a:extLst>
          </p:cNvPr>
          <p:cNvPicPr>
            <a:picLocks noChangeAspect="1"/>
          </p:cNvPicPr>
          <p:nvPr/>
        </p:nvPicPr>
        <p:blipFill>
          <a:blip r:embed="rId3"/>
          <a:stretch>
            <a:fillRect/>
          </a:stretch>
        </p:blipFill>
        <p:spPr>
          <a:xfrm>
            <a:off x="6096000" y="2419955"/>
            <a:ext cx="1631250" cy="2880000"/>
          </a:xfrm>
          <a:prstGeom prst="rect">
            <a:avLst/>
          </a:prstGeom>
        </p:spPr>
      </p:pic>
      <p:pic>
        <p:nvPicPr>
          <p:cNvPr id="4" name="图片 3">
            <a:extLst>
              <a:ext uri="{FF2B5EF4-FFF2-40B4-BE49-F238E27FC236}">
                <a16:creationId xmlns:a16="http://schemas.microsoft.com/office/drawing/2014/main" id="{B0DABCBF-5248-2C40-8A7C-24D0BCBB63B1}"/>
              </a:ext>
            </a:extLst>
          </p:cNvPr>
          <p:cNvPicPr>
            <a:picLocks noChangeAspect="1"/>
          </p:cNvPicPr>
          <p:nvPr/>
        </p:nvPicPr>
        <p:blipFill>
          <a:blip r:embed="rId4"/>
          <a:stretch>
            <a:fillRect/>
          </a:stretch>
        </p:blipFill>
        <p:spPr>
          <a:xfrm>
            <a:off x="7704949" y="2410688"/>
            <a:ext cx="2165581" cy="2880000"/>
          </a:xfrm>
          <a:prstGeom prst="rect">
            <a:avLst/>
          </a:prstGeom>
        </p:spPr>
      </p:pic>
      <p:pic>
        <p:nvPicPr>
          <p:cNvPr id="9" name="图片 8">
            <a:extLst>
              <a:ext uri="{FF2B5EF4-FFF2-40B4-BE49-F238E27FC236}">
                <a16:creationId xmlns:a16="http://schemas.microsoft.com/office/drawing/2014/main" id="{D512C5AB-E73D-C64F-B5F5-D54939ECBED0}"/>
              </a:ext>
            </a:extLst>
          </p:cNvPr>
          <p:cNvPicPr>
            <a:picLocks noChangeAspect="1"/>
          </p:cNvPicPr>
          <p:nvPr/>
        </p:nvPicPr>
        <p:blipFill>
          <a:blip r:embed="rId5"/>
          <a:stretch>
            <a:fillRect/>
          </a:stretch>
        </p:blipFill>
        <p:spPr>
          <a:xfrm>
            <a:off x="3267838" y="1690688"/>
            <a:ext cx="2266229" cy="2160000"/>
          </a:xfrm>
          <a:prstGeom prst="rect">
            <a:avLst/>
          </a:prstGeom>
        </p:spPr>
      </p:pic>
      <p:pic>
        <p:nvPicPr>
          <p:cNvPr id="10" name="图片 9">
            <a:extLst>
              <a:ext uri="{FF2B5EF4-FFF2-40B4-BE49-F238E27FC236}">
                <a16:creationId xmlns:a16="http://schemas.microsoft.com/office/drawing/2014/main" id="{911732CB-DDB7-CD4F-B2B7-0F7288ADECB4}"/>
              </a:ext>
            </a:extLst>
          </p:cNvPr>
          <p:cNvPicPr>
            <a:picLocks noChangeAspect="1"/>
          </p:cNvPicPr>
          <p:nvPr/>
        </p:nvPicPr>
        <p:blipFill>
          <a:blip r:embed="rId6"/>
          <a:stretch>
            <a:fillRect/>
          </a:stretch>
        </p:blipFill>
        <p:spPr>
          <a:xfrm>
            <a:off x="3309850" y="4164215"/>
            <a:ext cx="2224217" cy="2160000"/>
          </a:xfrm>
          <a:prstGeom prst="rect">
            <a:avLst/>
          </a:prstGeom>
        </p:spPr>
      </p:pic>
      <p:pic>
        <p:nvPicPr>
          <p:cNvPr id="11" name="图片 10">
            <a:extLst>
              <a:ext uri="{FF2B5EF4-FFF2-40B4-BE49-F238E27FC236}">
                <a16:creationId xmlns:a16="http://schemas.microsoft.com/office/drawing/2014/main" id="{04769428-E771-0245-B3FA-3CDDB5C1FDC3}"/>
              </a:ext>
            </a:extLst>
          </p:cNvPr>
          <p:cNvPicPr>
            <a:picLocks noChangeAspect="1"/>
          </p:cNvPicPr>
          <p:nvPr/>
        </p:nvPicPr>
        <p:blipFill>
          <a:blip r:embed="rId7"/>
          <a:stretch>
            <a:fillRect/>
          </a:stretch>
        </p:blipFill>
        <p:spPr>
          <a:xfrm>
            <a:off x="838200" y="1497002"/>
            <a:ext cx="1643625" cy="2775559"/>
          </a:xfrm>
          <a:prstGeom prst="rect">
            <a:avLst/>
          </a:prstGeom>
          <a:effectLst>
            <a:outerShdw blurRad="63500" sx="102000" sy="102000" algn="ctr" rotWithShape="0">
              <a:prstClr val="black">
                <a:alpha val="40000"/>
              </a:prstClr>
            </a:outerShdw>
          </a:effectLst>
        </p:spPr>
      </p:pic>
      <p:pic>
        <p:nvPicPr>
          <p:cNvPr id="12" name="图片 11">
            <a:extLst>
              <a:ext uri="{FF2B5EF4-FFF2-40B4-BE49-F238E27FC236}">
                <a16:creationId xmlns:a16="http://schemas.microsoft.com/office/drawing/2014/main" id="{C36F1C53-0C93-B540-8BDC-B2E4FD0F8010}"/>
              </a:ext>
            </a:extLst>
          </p:cNvPr>
          <p:cNvPicPr>
            <a:picLocks noChangeAspect="1"/>
          </p:cNvPicPr>
          <p:nvPr/>
        </p:nvPicPr>
        <p:blipFill>
          <a:blip r:embed="rId8"/>
          <a:stretch>
            <a:fillRect/>
          </a:stretch>
        </p:blipFill>
        <p:spPr>
          <a:xfrm>
            <a:off x="1293389" y="3352510"/>
            <a:ext cx="1643625" cy="2886365"/>
          </a:xfrm>
          <a:prstGeom prst="rect">
            <a:avLst/>
          </a:prstGeom>
          <a:effectLst>
            <a:outerShdw blurRad="63500" sx="102000" sy="102000" algn="ctr" rotWithShape="0">
              <a:prstClr val="black">
                <a:alpha val="40000"/>
              </a:prstClr>
            </a:outerShdw>
          </a:effectLst>
        </p:spPr>
      </p:pic>
      <p:sp>
        <p:nvSpPr>
          <p:cNvPr id="5" name="矩形 4">
            <a:extLst>
              <a:ext uri="{FF2B5EF4-FFF2-40B4-BE49-F238E27FC236}">
                <a16:creationId xmlns:a16="http://schemas.microsoft.com/office/drawing/2014/main" id="{A15FACE6-E237-224B-AD55-186609C49E29}"/>
              </a:ext>
            </a:extLst>
          </p:cNvPr>
          <p:cNvSpPr/>
          <p:nvPr/>
        </p:nvSpPr>
        <p:spPr>
          <a:xfrm>
            <a:off x="10231114" y="3486265"/>
            <a:ext cx="1810298" cy="1015663"/>
          </a:xfrm>
          <a:prstGeom prst="rect">
            <a:avLst/>
          </a:prstGeom>
        </p:spPr>
        <p:txBody>
          <a:bodyPr wrap="square">
            <a:spAutoFit/>
          </a:bodyPr>
          <a:lstStyle/>
          <a:p>
            <a:r>
              <a:rPr kumimoji="1" lang="en-US" altLang="zh-CN" sz="2000" b="1" dirty="0"/>
              <a:t>Appropriate abstraction</a:t>
            </a:r>
            <a:r>
              <a:rPr kumimoji="1" lang="zh-CN" altLang="en-US" sz="2000" b="1" dirty="0"/>
              <a:t> </a:t>
            </a:r>
            <a:r>
              <a:rPr kumimoji="1" lang="en-US" altLang="zh-CN" sz="2000" b="1" dirty="0"/>
              <a:t>for</a:t>
            </a:r>
            <a:r>
              <a:rPr kumimoji="1" lang="zh-CN" altLang="en-US" sz="2000" b="1" dirty="0"/>
              <a:t> </a:t>
            </a:r>
            <a:r>
              <a:rPr kumimoji="1" lang="en-US" altLang="zh-CN" sz="2000" b="1" dirty="0"/>
              <a:t>the</a:t>
            </a:r>
            <a:r>
              <a:rPr kumimoji="1" lang="zh-CN" altLang="en-US" sz="2000" b="1" dirty="0"/>
              <a:t> </a:t>
            </a:r>
            <a:r>
              <a:rPr kumimoji="1" lang="en-US" altLang="zh-CN" sz="2000" b="1" dirty="0"/>
              <a:t>GUI</a:t>
            </a:r>
            <a:r>
              <a:rPr kumimoji="1" lang="zh-CN" altLang="en-US" sz="2000" b="1" dirty="0"/>
              <a:t> </a:t>
            </a:r>
            <a:r>
              <a:rPr kumimoji="1" lang="en-US" altLang="zh-CN" sz="2000" b="1" dirty="0"/>
              <a:t>tree</a:t>
            </a:r>
            <a:endParaRPr kumimoji="1" lang="zh-CN" altLang="en-US" sz="2000" b="1" dirty="0"/>
          </a:p>
        </p:txBody>
      </p:sp>
      <p:sp>
        <p:nvSpPr>
          <p:cNvPr id="15" name="矩形 14">
            <a:extLst>
              <a:ext uri="{FF2B5EF4-FFF2-40B4-BE49-F238E27FC236}">
                <a16:creationId xmlns:a16="http://schemas.microsoft.com/office/drawing/2014/main" id="{39E6F72F-6A49-C041-97DF-1DEA1033932B}"/>
              </a:ext>
            </a:extLst>
          </p:cNvPr>
          <p:cNvSpPr/>
          <p:nvPr/>
        </p:nvSpPr>
        <p:spPr>
          <a:xfrm>
            <a:off x="6923164" y="5826315"/>
            <a:ext cx="4970848" cy="461665"/>
          </a:xfrm>
          <a:prstGeom prst="rect">
            <a:avLst/>
          </a:prstGeom>
        </p:spPr>
        <p:txBody>
          <a:bodyPr wrap="none">
            <a:spAutoFit/>
          </a:bodyPr>
          <a:lstStyle/>
          <a:p>
            <a:r>
              <a:rPr kumimoji="1" lang="en-US" altLang="zh-CN" sz="2400" b="1" dirty="0">
                <a:solidFill>
                  <a:srgbClr val="FF0000"/>
                </a:solidFill>
              </a:rPr>
              <a:t>But how can a testing tool know this?</a:t>
            </a:r>
            <a:endParaRPr lang="zh-CN" altLang="en-US" sz="2400" b="1" dirty="0">
              <a:solidFill>
                <a:srgbClr val="FF0000"/>
              </a:solidFill>
            </a:endParaRPr>
          </a:p>
        </p:txBody>
      </p:sp>
      <p:sp>
        <p:nvSpPr>
          <p:cNvPr id="13" name="矩形标注 12">
            <a:extLst>
              <a:ext uri="{FF2B5EF4-FFF2-40B4-BE49-F238E27FC236}">
                <a16:creationId xmlns:a16="http://schemas.microsoft.com/office/drawing/2014/main" id="{E0B27AF8-688E-1541-962B-1D16DA00E214}"/>
              </a:ext>
            </a:extLst>
          </p:cNvPr>
          <p:cNvSpPr/>
          <p:nvPr/>
        </p:nvSpPr>
        <p:spPr>
          <a:xfrm>
            <a:off x="6911625" y="823343"/>
            <a:ext cx="3335866" cy="1413933"/>
          </a:xfrm>
          <a:prstGeom prst="wedgeRectCallout">
            <a:avLst>
              <a:gd name="adj1" fmla="val -21"/>
              <a:gd name="adj2" fmla="val 948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Take the text attribute instead</a:t>
            </a:r>
            <a:r>
              <a:rPr kumimoji="1" lang="zh-CN" altLang="en-US" dirty="0"/>
              <a:t> </a:t>
            </a:r>
            <a:r>
              <a:rPr kumimoji="1" lang="en-US" altLang="zh-CN" dirty="0"/>
              <a:t>of the index for </a:t>
            </a:r>
            <a:r>
              <a:rPr kumimoji="1" lang="en-US" altLang="zh-CN" dirty="0" err="1"/>
              <a:t>ListView</a:t>
            </a:r>
            <a:r>
              <a:rPr kumimoji="1" lang="en-US" altLang="zh-CN" dirty="0"/>
              <a:t> items</a:t>
            </a:r>
            <a:endParaRPr kumimoji="1" lang="en" altLang="zh-CN" dirty="0"/>
          </a:p>
        </p:txBody>
      </p:sp>
      <p:sp>
        <p:nvSpPr>
          <p:cNvPr id="14" name="矩形 13">
            <a:extLst>
              <a:ext uri="{FF2B5EF4-FFF2-40B4-BE49-F238E27FC236}">
                <a16:creationId xmlns:a16="http://schemas.microsoft.com/office/drawing/2014/main" id="{E70E4DDF-1057-B840-B33A-6120FD4EC28F}"/>
              </a:ext>
            </a:extLst>
          </p:cNvPr>
          <p:cNvSpPr/>
          <p:nvPr/>
        </p:nvSpPr>
        <p:spPr>
          <a:xfrm>
            <a:off x="7560071" y="3068439"/>
            <a:ext cx="2455335" cy="1011998"/>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a:extLst>
              <a:ext uri="{FF2B5EF4-FFF2-40B4-BE49-F238E27FC236}">
                <a16:creationId xmlns:a16="http://schemas.microsoft.com/office/drawing/2014/main" id="{C965258E-57E5-3C48-B381-B85335A5173E}"/>
              </a:ext>
            </a:extLst>
          </p:cNvPr>
          <p:cNvSpPr/>
          <p:nvPr/>
        </p:nvSpPr>
        <p:spPr>
          <a:xfrm>
            <a:off x="7535331" y="4303705"/>
            <a:ext cx="2455335" cy="1011998"/>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742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3" grpId="0" animBg="1"/>
      <p:bldP spid="13" grpId="1" animBg="1"/>
      <p:bldP spid="13" grpId="2"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7E09DFD-1AD6-524E-9F24-E0736E2D80A6}"/>
              </a:ext>
            </a:extLst>
          </p:cNvPr>
          <p:cNvPicPr>
            <a:picLocks noChangeAspect="1"/>
          </p:cNvPicPr>
          <p:nvPr/>
        </p:nvPicPr>
        <p:blipFill>
          <a:blip r:embed="rId3"/>
          <a:stretch>
            <a:fillRect/>
          </a:stretch>
        </p:blipFill>
        <p:spPr>
          <a:xfrm>
            <a:off x="3275135" y="3633450"/>
            <a:ext cx="4639603" cy="960767"/>
          </a:xfrm>
          <a:prstGeom prst="rect">
            <a:avLst/>
          </a:prstGeom>
        </p:spPr>
      </p:pic>
      <p:sp>
        <p:nvSpPr>
          <p:cNvPr id="2" name="标题 1">
            <a:extLst>
              <a:ext uri="{FF2B5EF4-FFF2-40B4-BE49-F238E27FC236}">
                <a16:creationId xmlns:a16="http://schemas.microsoft.com/office/drawing/2014/main" id="{D1403ED4-A8E5-EE4F-B7F1-3473BDF517B3}"/>
              </a:ext>
            </a:extLst>
          </p:cNvPr>
          <p:cNvSpPr>
            <a:spLocks noGrp="1"/>
          </p:cNvSpPr>
          <p:nvPr>
            <p:ph type="title"/>
          </p:nvPr>
        </p:nvSpPr>
        <p:spPr/>
        <p:txBody>
          <a:bodyPr/>
          <a:lstStyle/>
          <a:p>
            <a:r>
              <a:rPr kumimoji="1" lang="en-US" altLang="zh-CN" dirty="0"/>
              <a:t>Our</a:t>
            </a:r>
            <a:r>
              <a:rPr kumimoji="1" lang="zh-CN" altLang="en-US" dirty="0"/>
              <a:t> </a:t>
            </a:r>
            <a:r>
              <a:rPr kumimoji="1" lang="en-US" altLang="zh-CN" dirty="0"/>
              <a:t>Approach</a:t>
            </a:r>
            <a:endParaRPr kumimoji="1" lang="zh-CN" altLang="en-US" dirty="0"/>
          </a:p>
        </p:txBody>
      </p:sp>
      <p:sp>
        <p:nvSpPr>
          <p:cNvPr id="3" name="内容占位符 2">
            <a:extLst>
              <a:ext uri="{FF2B5EF4-FFF2-40B4-BE49-F238E27FC236}">
                <a16:creationId xmlns:a16="http://schemas.microsoft.com/office/drawing/2014/main" id="{B2C76046-398C-E141-9283-F6C5D06F959C}"/>
              </a:ext>
            </a:extLst>
          </p:cNvPr>
          <p:cNvSpPr>
            <a:spLocks noGrp="1"/>
          </p:cNvSpPr>
          <p:nvPr>
            <p:ph idx="1"/>
          </p:nvPr>
        </p:nvSpPr>
        <p:spPr>
          <a:xfrm>
            <a:off x="545993" y="1761331"/>
            <a:ext cx="10515600" cy="4351338"/>
          </a:xfrm>
        </p:spPr>
        <p:txBody>
          <a:bodyPr/>
          <a:lstStyle/>
          <a:p>
            <a:r>
              <a:rPr kumimoji="1" lang="en-US" altLang="zh-CN" dirty="0"/>
              <a:t>State abstraction function</a:t>
            </a:r>
            <a:r>
              <a:rPr kumimoji="1" lang="zh-CN" altLang="en-US" dirty="0"/>
              <a:t> </a:t>
            </a:r>
            <a:r>
              <a:rPr lang="en-US" altLang="zh-CN" dirty="0">
                <a:latin typeface="Calibri" charset="0"/>
                <a:ea typeface="Calibri" charset="0"/>
                <a:cs typeface="Calibri" charset="0"/>
              </a:rPr>
              <a:t>as a </a:t>
            </a:r>
            <a:r>
              <a:rPr kumimoji="1" lang="en-US" altLang="zh-CN" dirty="0"/>
              <a:t>decision tree</a:t>
            </a:r>
            <a:endParaRPr kumimoji="1" lang="zh-CN" altLang="en-US" dirty="0"/>
          </a:p>
        </p:txBody>
      </p:sp>
      <p:pic>
        <p:nvPicPr>
          <p:cNvPr id="5" name="图片 4">
            <a:extLst>
              <a:ext uri="{FF2B5EF4-FFF2-40B4-BE49-F238E27FC236}">
                <a16:creationId xmlns:a16="http://schemas.microsoft.com/office/drawing/2014/main" id="{EE8D4270-9073-824D-BC49-0728553C3E09}"/>
              </a:ext>
            </a:extLst>
          </p:cNvPr>
          <p:cNvPicPr>
            <a:picLocks noChangeAspect="1"/>
          </p:cNvPicPr>
          <p:nvPr/>
        </p:nvPicPr>
        <p:blipFill>
          <a:blip r:embed="rId4"/>
          <a:stretch>
            <a:fillRect/>
          </a:stretch>
        </p:blipFill>
        <p:spPr>
          <a:xfrm>
            <a:off x="3195434" y="2699212"/>
            <a:ext cx="2489200" cy="419100"/>
          </a:xfrm>
          <a:prstGeom prst="rect">
            <a:avLst/>
          </a:prstGeom>
          <a:ln w="6350">
            <a:solidFill>
              <a:schemeClr val="tx1"/>
            </a:solidFill>
          </a:ln>
        </p:spPr>
      </p:pic>
      <p:cxnSp>
        <p:nvCxnSpPr>
          <p:cNvPr id="6" name="直线箭头连接符 5">
            <a:extLst>
              <a:ext uri="{FF2B5EF4-FFF2-40B4-BE49-F238E27FC236}">
                <a16:creationId xmlns:a16="http://schemas.microsoft.com/office/drawing/2014/main" id="{ABD2F0D6-C91B-C149-9C05-1B21DBC5E21E}"/>
              </a:ext>
            </a:extLst>
          </p:cNvPr>
          <p:cNvCxnSpPr>
            <a:cxnSpLocks/>
          </p:cNvCxnSpPr>
          <p:nvPr/>
        </p:nvCxnSpPr>
        <p:spPr>
          <a:xfrm>
            <a:off x="4258264" y="3102514"/>
            <a:ext cx="0" cy="834486"/>
          </a:xfrm>
          <a:prstGeom prst="straightConnector1">
            <a:avLst/>
          </a:prstGeom>
          <a:ln w="254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直线箭头连接符 6">
            <a:extLst>
              <a:ext uri="{FF2B5EF4-FFF2-40B4-BE49-F238E27FC236}">
                <a16:creationId xmlns:a16="http://schemas.microsoft.com/office/drawing/2014/main" id="{54B549EF-AA99-6645-91F7-32936D604ECD}"/>
              </a:ext>
            </a:extLst>
          </p:cNvPr>
          <p:cNvCxnSpPr>
            <a:cxnSpLocks/>
          </p:cNvCxnSpPr>
          <p:nvPr/>
        </p:nvCxnSpPr>
        <p:spPr>
          <a:xfrm>
            <a:off x="4258264" y="4467936"/>
            <a:ext cx="0" cy="573728"/>
          </a:xfrm>
          <a:prstGeom prst="straightConnector1">
            <a:avLst/>
          </a:prstGeom>
          <a:ln w="254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B62A9EBF-8108-EA42-B3DE-D0C905A7D96C}"/>
              </a:ext>
            </a:extLst>
          </p:cNvPr>
          <p:cNvPicPr>
            <a:picLocks noChangeAspect="1"/>
          </p:cNvPicPr>
          <p:nvPr/>
        </p:nvPicPr>
        <p:blipFill>
          <a:blip r:embed="rId5"/>
          <a:stretch>
            <a:fillRect/>
          </a:stretch>
        </p:blipFill>
        <p:spPr>
          <a:xfrm>
            <a:off x="3661364" y="5097205"/>
            <a:ext cx="1193800" cy="368300"/>
          </a:xfrm>
          <a:prstGeom prst="rect">
            <a:avLst/>
          </a:prstGeom>
        </p:spPr>
      </p:pic>
      <p:pic>
        <p:nvPicPr>
          <p:cNvPr id="9" name="图片 8">
            <a:extLst>
              <a:ext uri="{FF2B5EF4-FFF2-40B4-BE49-F238E27FC236}">
                <a16:creationId xmlns:a16="http://schemas.microsoft.com/office/drawing/2014/main" id="{3A348D21-18DD-2946-9AB5-0437B637A037}"/>
              </a:ext>
            </a:extLst>
          </p:cNvPr>
          <p:cNvPicPr>
            <a:picLocks noChangeAspect="1"/>
          </p:cNvPicPr>
          <p:nvPr/>
        </p:nvPicPr>
        <p:blipFill>
          <a:blip r:embed="rId6"/>
          <a:stretch>
            <a:fillRect/>
          </a:stretch>
        </p:blipFill>
        <p:spPr>
          <a:xfrm>
            <a:off x="5920208" y="2721514"/>
            <a:ext cx="5118100" cy="381000"/>
          </a:xfrm>
          <a:prstGeom prst="rect">
            <a:avLst/>
          </a:prstGeom>
          <a:ln w="12700">
            <a:solidFill>
              <a:schemeClr val="tx1"/>
            </a:solidFill>
          </a:ln>
        </p:spPr>
      </p:pic>
      <p:pic>
        <p:nvPicPr>
          <p:cNvPr id="12" name="图片 11">
            <a:extLst>
              <a:ext uri="{FF2B5EF4-FFF2-40B4-BE49-F238E27FC236}">
                <a16:creationId xmlns:a16="http://schemas.microsoft.com/office/drawing/2014/main" id="{40F7AC3C-64A2-3A4C-A021-8E79055C9868}"/>
              </a:ext>
            </a:extLst>
          </p:cNvPr>
          <p:cNvPicPr>
            <a:picLocks noChangeAspect="1"/>
          </p:cNvPicPr>
          <p:nvPr/>
        </p:nvPicPr>
        <p:blipFill>
          <a:blip r:embed="rId7"/>
          <a:stretch>
            <a:fillRect/>
          </a:stretch>
        </p:blipFill>
        <p:spPr>
          <a:xfrm>
            <a:off x="7065305" y="5101682"/>
            <a:ext cx="1384300" cy="342900"/>
          </a:xfrm>
          <a:prstGeom prst="rect">
            <a:avLst/>
          </a:prstGeom>
        </p:spPr>
      </p:pic>
      <p:sp>
        <p:nvSpPr>
          <p:cNvPr id="13" name="文本框 12">
            <a:extLst>
              <a:ext uri="{FF2B5EF4-FFF2-40B4-BE49-F238E27FC236}">
                <a16:creationId xmlns:a16="http://schemas.microsoft.com/office/drawing/2014/main" id="{C43E773B-27DC-AE48-934F-F28E737F633E}"/>
              </a:ext>
            </a:extLst>
          </p:cNvPr>
          <p:cNvSpPr txBox="1"/>
          <p:nvPr/>
        </p:nvSpPr>
        <p:spPr>
          <a:xfrm>
            <a:off x="1133388" y="2739391"/>
            <a:ext cx="2062046" cy="369332"/>
          </a:xfrm>
          <a:prstGeom prst="rect">
            <a:avLst/>
          </a:prstGeom>
          <a:noFill/>
        </p:spPr>
        <p:txBody>
          <a:bodyPr wrap="square" rtlCol="0">
            <a:spAutoFit/>
          </a:bodyPr>
          <a:lstStyle/>
          <a:p>
            <a:r>
              <a:rPr kumimoji="1" lang="en-US" altLang="zh-CN" dirty="0"/>
              <a:t>Full</a:t>
            </a:r>
            <a:r>
              <a:rPr kumimoji="1" lang="zh-CN" altLang="en-US" dirty="0"/>
              <a:t> </a:t>
            </a:r>
            <a:r>
              <a:rPr kumimoji="1" lang="en-US" altLang="zh-CN" dirty="0"/>
              <a:t>Attribute</a:t>
            </a:r>
            <a:r>
              <a:rPr kumimoji="1" lang="zh-CN" altLang="en-US" dirty="0"/>
              <a:t> </a:t>
            </a:r>
            <a:r>
              <a:rPr kumimoji="1" lang="en-US" altLang="zh-CN" dirty="0"/>
              <a:t>Path</a:t>
            </a:r>
            <a:endParaRPr kumimoji="1" lang="zh-CN" altLang="en-US" dirty="0"/>
          </a:p>
        </p:txBody>
      </p:sp>
      <p:sp>
        <p:nvSpPr>
          <p:cNvPr id="14" name="文本框 13">
            <a:extLst>
              <a:ext uri="{FF2B5EF4-FFF2-40B4-BE49-F238E27FC236}">
                <a16:creationId xmlns:a16="http://schemas.microsoft.com/office/drawing/2014/main" id="{DD985445-B56C-554C-9D70-D926A1096E49}"/>
              </a:ext>
            </a:extLst>
          </p:cNvPr>
          <p:cNvSpPr txBox="1"/>
          <p:nvPr/>
        </p:nvSpPr>
        <p:spPr>
          <a:xfrm>
            <a:off x="908177" y="4932439"/>
            <a:ext cx="2660342" cy="646331"/>
          </a:xfrm>
          <a:prstGeom prst="rect">
            <a:avLst/>
          </a:prstGeom>
          <a:noFill/>
        </p:spPr>
        <p:txBody>
          <a:bodyPr wrap="square" rtlCol="0">
            <a:spAutoFit/>
          </a:bodyPr>
          <a:lstStyle/>
          <a:p>
            <a:r>
              <a:rPr kumimoji="1" lang="en-US" altLang="zh-CN" dirty="0"/>
              <a:t>Model</a:t>
            </a:r>
            <a:r>
              <a:rPr kumimoji="1" lang="zh-CN" altLang="en-US" dirty="0"/>
              <a:t> </a:t>
            </a:r>
            <a:r>
              <a:rPr kumimoji="1" lang="en-US" altLang="zh-CN" dirty="0"/>
              <a:t>Widget(Action)</a:t>
            </a:r>
          </a:p>
          <a:p>
            <a:r>
              <a:rPr kumimoji="1" lang="en-US" altLang="zh-CN" dirty="0"/>
              <a:t>Reduced</a:t>
            </a:r>
            <a:r>
              <a:rPr kumimoji="1" lang="zh-CN" altLang="en-US" dirty="0"/>
              <a:t> </a:t>
            </a:r>
            <a:r>
              <a:rPr kumimoji="1" lang="en-US" altLang="zh-CN" dirty="0"/>
              <a:t>Attribute</a:t>
            </a:r>
            <a:r>
              <a:rPr kumimoji="1" lang="zh-CN" altLang="en-US" dirty="0"/>
              <a:t> </a:t>
            </a:r>
            <a:r>
              <a:rPr kumimoji="1" lang="en-US" altLang="zh-CN" dirty="0"/>
              <a:t>Path</a:t>
            </a:r>
            <a:endParaRPr kumimoji="1" lang="zh-CN" altLang="en-US" dirty="0"/>
          </a:p>
        </p:txBody>
      </p:sp>
      <p:sp>
        <p:nvSpPr>
          <p:cNvPr id="20" name="矩形 19">
            <a:extLst>
              <a:ext uri="{FF2B5EF4-FFF2-40B4-BE49-F238E27FC236}">
                <a16:creationId xmlns:a16="http://schemas.microsoft.com/office/drawing/2014/main" id="{FD613AD4-A91C-7847-BBA0-1C8BC908E005}"/>
              </a:ext>
            </a:extLst>
          </p:cNvPr>
          <p:cNvSpPr/>
          <p:nvPr/>
        </p:nvSpPr>
        <p:spPr>
          <a:xfrm>
            <a:off x="8392439" y="3719025"/>
            <a:ext cx="3391206" cy="923330"/>
          </a:xfrm>
          <a:prstGeom prst="rect">
            <a:avLst/>
          </a:prstGeom>
        </p:spPr>
        <p:txBody>
          <a:bodyPr wrap="square">
            <a:spAutoFit/>
          </a:bodyPr>
          <a:lstStyle/>
          <a:p>
            <a:r>
              <a:rPr lang="en-US" altLang="zh-CN" dirty="0">
                <a:latin typeface="Calibri" charset="0"/>
                <a:cs typeface="Calibri" charset="0"/>
              </a:rPr>
              <a:t>Reducer: </a:t>
            </a:r>
            <a:r>
              <a:rPr lang="en-US" altLang="zh-CN" dirty="0">
                <a:latin typeface="Calibri" charset="0"/>
                <a:ea typeface="Calibri" charset="0"/>
                <a:cs typeface="Calibri" charset="0"/>
              </a:rPr>
              <a:t>function</a:t>
            </a:r>
            <a:r>
              <a:rPr lang="zh-CN" altLang="en-US" dirty="0">
                <a:latin typeface="Calibri" charset="0"/>
                <a:ea typeface="Calibri" charset="0"/>
                <a:cs typeface="Calibri" charset="0"/>
              </a:rPr>
              <a:t> </a:t>
            </a:r>
            <a:r>
              <a:rPr lang="en-US" altLang="zh-CN" dirty="0">
                <a:latin typeface="Calibri" charset="0"/>
                <a:ea typeface="Calibri" charset="0"/>
                <a:cs typeface="Calibri" charset="0"/>
              </a:rPr>
              <a:t>to</a:t>
            </a:r>
            <a:r>
              <a:rPr lang="zh-CN" altLang="en-US" dirty="0">
                <a:latin typeface="Calibri" charset="0"/>
                <a:ea typeface="Calibri" charset="0"/>
                <a:cs typeface="Calibri" charset="0"/>
              </a:rPr>
              <a:t> </a:t>
            </a:r>
            <a:r>
              <a:rPr lang="en-US" altLang="zh-CN" dirty="0">
                <a:latin typeface="Calibri" charset="0"/>
                <a:ea typeface="Calibri" charset="0"/>
                <a:cs typeface="Calibri" charset="0"/>
              </a:rPr>
              <a:t>map</a:t>
            </a:r>
            <a:r>
              <a:rPr lang="zh-CN" altLang="en-US" dirty="0">
                <a:latin typeface="Calibri" charset="0"/>
                <a:ea typeface="Calibri" charset="0"/>
                <a:cs typeface="Calibri" charset="0"/>
              </a:rPr>
              <a:t> </a:t>
            </a:r>
            <a:r>
              <a:rPr lang="en-US" altLang="zh-CN" dirty="0">
                <a:latin typeface="Calibri" charset="0"/>
                <a:ea typeface="Calibri" charset="0"/>
                <a:cs typeface="Calibri" charset="0"/>
              </a:rPr>
              <a:t>widget</a:t>
            </a:r>
            <a:r>
              <a:rPr lang="zh-CN" altLang="en-US" dirty="0">
                <a:latin typeface="Calibri" charset="0"/>
                <a:ea typeface="Calibri" charset="0"/>
                <a:cs typeface="Calibri" charset="0"/>
              </a:rPr>
              <a:t> </a:t>
            </a:r>
            <a:r>
              <a:rPr lang="en-US" altLang="zh-CN" dirty="0">
                <a:latin typeface="Calibri" charset="0"/>
                <a:ea typeface="Calibri" charset="0"/>
                <a:cs typeface="Calibri" charset="0"/>
              </a:rPr>
              <a:t>attribute path into</a:t>
            </a:r>
            <a:r>
              <a:rPr lang="zh-CN" altLang="en-US" dirty="0">
                <a:latin typeface="Calibri" charset="0"/>
                <a:ea typeface="Calibri" charset="0"/>
                <a:cs typeface="Calibri" charset="0"/>
              </a:rPr>
              <a:t> </a:t>
            </a:r>
            <a:r>
              <a:rPr lang="en-US" altLang="zh-CN" dirty="0">
                <a:latin typeface="Calibri" charset="0"/>
                <a:ea typeface="Calibri" charset="0"/>
                <a:cs typeface="Calibri" charset="0"/>
              </a:rPr>
              <a:t>a</a:t>
            </a:r>
            <a:r>
              <a:rPr lang="zh-CN" altLang="en-US" dirty="0">
                <a:latin typeface="Calibri" charset="0"/>
                <a:ea typeface="Calibri" charset="0"/>
                <a:cs typeface="Calibri" charset="0"/>
              </a:rPr>
              <a:t> </a:t>
            </a:r>
            <a:r>
              <a:rPr lang="en-US" altLang="zh-CN" dirty="0">
                <a:latin typeface="Calibri" charset="0"/>
                <a:ea typeface="Calibri" charset="0"/>
                <a:cs typeface="Calibri" charset="0"/>
              </a:rPr>
              <a:t>model</a:t>
            </a:r>
            <a:r>
              <a:rPr lang="zh-CN" altLang="en-US" dirty="0">
                <a:latin typeface="Calibri" charset="0"/>
                <a:ea typeface="Calibri" charset="0"/>
                <a:cs typeface="Calibri" charset="0"/>
              </a:rPr>
              <a:t> </a:t>
            </a:r>
            <a:r>
              <a:rPr lang="en-US" altLang="zh-CN" dirty="0">
                <a:latin typeface="Calibri" charset="0"/>
                <a:ea typeface="Calibri" charset="0"/>
                <a:cs typeface="Calibri" charset="0"/>
              </a:rPr>
              <a:t>widget(action)</a:t>
            </a:r>
            <a:endParaRPr lang="zh-CN" altLang="en-US" dirty="0"/>
          </a:p>
        </p:txBody>
      </p:sp>
      <p:sp>
        <p:nvSpPr>
          <p:cNvPr id="22" name="矩形 21">
            <a:extLst>
              <a:ext uri="{FF2B5EF4-FFF2-40B4-BE49-F238E27FC236}">
                <a16:creationId xmlns:a16="http://schemas.microsoft.com/office/drawing/2014/main" id="{71E55DB5-E0EA-9C40-9D58-DE04034DB669}"/>
              </a:ext>
            </a:extLst>
          </p:cNvPr>
          <p:cNvSpPr/>
          <p:nvPr/>
        </p:nvSpPr>
        <p:spPr>
          <a:xfrm>
            <a:off x="7894613" y="4701606"/>
            <a:ext cx="3638175" cy="461665"/>
          </a:xfrm>
          <a:prstGeom prst="rect">
            <a:avLst/>
          </a:prstGeom>
        </p:spPr>
        <p:txBody>
          <a:bodyPr wrap="none">
            <a:spAutoFit/>
          </a:bodyPr>
          <a:lstStyle/>
          <a:p>
            <a:r>
              <a:rPr kumimoji="1" lang="en-US" altLang="zh-CN" sz="2400" b="1" dirty="0">
                <a:solidFill>
                  <a:srgbClr val="FF0000"/>
                </a:solidFill>
              </a:rPr>
              <a:t>This is a function for STOAT</a:t>
            </a:r>
            <a:endParaRPr lang="zh-CN" altLang="en-US" sz="2400" b="1" dirty="0">
              <a:solidFill>
                <a:srgbClr val="FF0000"/>
              </a:solidFill>
            </a:endParaRPr>
          </a:p>
        </p:txBody>
      </p:sp>
      <p:sp>
        <p:nvSpPr>
          <p:cNvPr id="21" name="矩形 20">
            <a:extLst>
              <a:ext uri="{FF2B5EF4-FFF2-40B4-BE49-F238E27FC236}">
                <a16:creationId xmlns:a16="http://schemas.microsoft.com/office/drawing/2014/main" id="{9C490582-80D4-1048-BEC9-23D64B32D5BD}"/>
              </a:ext>
            </a:extLst>
          </p:cNvPr>
          <p:cNvSpPr/>
          <p:nvPr/>
        </p:nvSpPr>
        <p:spPr>
          <a:xfrm>
            <a:off x="3309994" y="3749046"/>
            <a:ext cx="4604744" cy="926306"/>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800" b="1" dirty="0">
              <a:solidFill>
                <a:srgbClr val="FF0000"/>
              </a:solidFill>
            </a:endParaRPr>
          </a:p>
        </p:txBody>
      </p:sp>
      <p:sp>
        <p:nvSpPr>
          <p:cNvPr id="23" name="矩形标注 22">
            <a:extLst>
              <a:ext uri="{FF2B5EF4-FFF2-40B4-BE49-F238E27FC236}">
                <a16:creationId xmlns:a16="http://schemas.microsoft.com/office/drawing/2014/main" id="{402B9D0F-B053-6240-B329-4A9DF79E260C}"/>
              </a:ext>
            </a:extLst>
          </p:cNvPr>
          <p:cNvSpPr/>
          <p:nvPr/>
        </p:nvSpPr>
        <p:spPr>
          <a:xfrm>
            <a:off x="1356226" y="3613666"/>
            <a:ext cx="1739137" cy="551650"/>
          </a:xfrm>
          <a:prstGeom prst="wedgeRectCallout">
            <a:avLst>
              <a:gd name="adj1" fmla="val 72030"/>
              <a:gd name="adj2" fmla="val 54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Reducer</a:t>
            </a:r>
            <a:endParaRPr kumimoji="1" lang="en" altLang="zh-CN" dirty="0"/>
          </a:p>
        </p:txBody>
      </p:sp>
      <p:sp>
        <p:nvSpPr>
          <p:cNvPr id="24" name="矩形标注 23">
            <a:extLst>
              <a:ext uri="{FF2B5EF4-FFF2-40B4-BE49-F238E27FC236}">
                <a16:creationId xmlns:a16="http://schemas.microsoft.com/office/drawing/2014/main" id="{1C7BD3A6-FDA8-A646-8F83-E1828D24020D}"/>
              </a:ext>
            </a:extLst>
          </p:cNvPr>
          <p:cNvSpPr/>
          <p:nvPr/>
        </p:nvSpPr>
        <p:spPr>
          <a:xfrm>
            <a:off x="7974564" y="3005639"/>
            <a:ext cx="1739137" cy="551650"/>
          </a:xfrm>
          <a:prstGeom prst="wedgeRectCallout">
            <a:avLst>
              <a:gd name="adj1" fmla="val -66230"/>
              <a:gd name="adj2" fmla="val 1408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Reducer</a:t>
            </a:r>
            <a:endParaRPr kumimoji="1" lang="en" altLang="zh-CN" dirty="0"/>
          </a:p>
        </p:txBody>
      </p:sp>
      <p:sp>
        <p:nvSpPr>
          <p:cNvPr id="25" name="矩形标注 24">
            <a:extLst>
              <a:ext uri="{FF2B5EF4-FFF2-40B4-BE49-F238E27FC236}">
                <a16:creationId xmlns:a16="http://schemas.microsoft.com/office/drawing/2014/main" id="{15B10AC7-DEBF-AC42-9EB1-6B992C7F0047}"/>
              </a:ext>
            </a:extLst>
          </p:cNvPr>
          <p:cNvSpPr/>
          <p:nvPr/>
        </p:nvSpPr>
        <p:spPr>
          <a:xfrm>
            <a:off x="5349673" y="4979779"/>
            <a:ext cx="1739137" cy="551650"/>
          </a:xfrm>
          <a:prstGeom prst="wedgeRectCallout">
            <a:avLst>
              <a:gd name="adj1" fmla="val -24362"/>
              <a:gd name="adj2" fmla="val -181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Selector</a:t>
            </a:r>
            <a:endParaRPr kumimoji="1" lang="en" altLang="zh-CN" dirty="0"/>
          </a:p>
        </p:txBody>
      </p:sp>
      <p:sp>
        <p:nvSpPr>
          <p:cNvPr id="26" name="矩形 25">
            <a:extLst>
              <a:ext uri="{FF2B5EF4-FFF2-40B4-BE49-F238E27FC236}">
                <a16:creationId xmlns:a16="http://schemas.microsoft.com/office/drawing/2014/main" id="{36ABD9D5-720F-9544-95CD-9D51354216D2}"/>
              </a:ext>
            </a:extLst>
          </p:cNvPr>
          <p:cNvSpPr/>
          <p:nvPr/>
        </p:nvSpPr>
        <p:spPr>
          <a:xfrm>
            <a:off x="5247037" y="5629661"/>
            <a:ext cx="3391206" cy="369332"/>
          </a:xfrm>
          <a:prstGeom prst="rect">
            <a:avLst/>
          </a:prstGeom>
        </p:spPr>
        <p:txBody>
          <a:bodyPr wrap="square">
            <a:spAutoFit/>
          </a:bodyPr>
          <a:lstStyle/>
          <a:p>
            <a:r>
              <a:rPr lang="en-US" altLang="zh-CN" dirty="0">
                <a:latin typeface="Calibri" charset="0"/>
                <a:cs typeface="Calibri" charset="0"/>
              </a:rPr>
              <a:t>Selector: attribute path matcher</a:t>
            </a:r>
            <a:endParaRPr lang="zh-CN" altLang="en-US" dirty="0"/>
          </a:p>
        </p:txBody>
      </p:sp>
      <p:pic>
        <p:nvPicPr>
          <p:cNvPr id="27" name="图片 26">
            <a:extLst>
              <a:ext uri="{FF2B5EF4-FFF2-40B4-BE49-F238E27FC236}">
                <a16:creationId xmlns:a16="http://schemas.microsoft.com/office/drawing/2014/main" id="{B7BD51AE-AE93-D840-B1F7-FFBBD28563F6}"/>
              </a:ext>
            </a:extLst>
          </p:cNvPr>
          <p:cNvPicPr>
            <a:picLocks noChangeAspect="1"/>
          </p:cNvPicPr>
          <p:nvPr/>
        </p:nvPicPr>
        <p:blipFill rotWithShape="1">
          <a:blip r:embed="rId8"/>
          <a:srcRect t="15907"/>
          <a:stretch/>
        </p:blipFill>
        <p:spPr>
          <a:xfrm>
            <a:off x="4958942" y="5126210"/>
            <a:ext cx="1882613" cy="320057"/>
          </a:xfrm>
          <a:prstGeom prst="rect">
            <a:avLst/>
          </a:prstGeom>
        </p:spPr>
      </p:pic>
      <p:cxnSp>
        <p:nvCxnSpPr>
          <p:cNvPr id="16" name="直线箭头连接符 15">
            <a:extLst>
              <a:ext uri="{FF2B5EF4-FFF2-40B4-BE49-F238E27FC236}">
                <a16:creationId xmlns:a16="http://schemas.microsoft.com/office/drawing/2014/main" id="{CFE90C42-0F4C-7648-A9AE-1C5D03B445DC}"/>
              </a:ext>
            </a:extLst>
          </p:cNvPr>
          <p:cNvCxnSpPr/>
          <p:nvPr/>
        </p:nvCxnSpPr>
        <p:spPr>
          <a:xfrm flipH="1">
            <a:off x="4440034" y="3118312"/>
            <a:ext cx="2401521" cy="818688"/>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a:extLst>
              <a:ext uri="{FF2B5EF4-FFF2-40B4-BE49-F238E27FC236}">
                <a16:creationId xmlns:a16="http://schemas.microsoft.com/office/drawing/2014/main" id="{60F980F4-59DF-E84A-96B4-C77DD02198E7}"/>
              </a:ext>
            </a:extLst>
          </p:cNvPr>
          <p:cNvCxnSpPr>
            <a:cxnSpLocks/>
          </p:cNvCxnSpPr>
          <p:nvPr/>
        </p:nvCxnSpPr>
        <p:spPr>
          <a:xfrm>
            <a:off x="4293124" y="4467936"/>
            <a:ext cx="1056549" cy="582152"/>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直线箭头连接符 31">
            <a:extLst>
              <a:ext uri="{FF2B5EF4-FFF2-40B4-BE49-F238E27FC236}">
                <a16:creationId xmlns:a16="http://schemas.microsoft.com/office/drawing/2014/main" id="{B0247A4B-E234-C446-AF16-66455F02BB23}"/>
              </a:ext>
            </a:extLst>
          </p:cNvPr>
          <p:cNvCxnSpPr>
            <a:cxnSpLocks/>
          </p:cNvCxnSpPr>
          <p:nvPr/>
        </p:nvCxnSpPr>
        <p:spPr>
          <a:xfrm>
            <a:off x="4754264" y="3937000"/>
            <a:ext cx="492773" cy="0"/>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34">
            <a:extLst>
              <a:ext uri="{FF2B5EF4-FFF2-40B4-BE49-F238E27FC236}">
                <a16:creationId xmlns:a16="http://schemas.microsoft.com/office/drawing/2014/main" id="{DD31568D-342C-034A-A1AD-D927904E116D}"/>
              </a:ext>
            </a:extLst>
          </p:cNvPr>
          <p:cNvCxnSpPr>
            <a:cxnSpLocks/>
          </p:cNvCxnSpPr>
          <p:nvPr/>
        </p:nvCxnSpPr>
        <p:spPr>
          <a:xfrm>
            <a:off x="7310842" y="4467936"/>
            <a:ext cx="224491" cy="629270"/>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线箭头连接符 37">
            <a:extLst>
              <a:ext uri="{FF2B5EF4-FFF2-40B4-BE49-F238E27FC236}">
                <a16:creationId xmlns:a16="http://schemas.microsoft.com/office/drawing/2014/main" id="{B31788E8-4E55-554B-A0AB-38C077F4951E}"/>
              </a:ext>
            </a:extLst>
          </p:cNvPr>
          <p:cNvCxnSpPr>
            <a:cxnSpLocks/>
            <a:stCxn id="25" idx="0"/>
          </p:cNvCxnSpPr>
          <p:nvPr/>
        </p:nvCxnSpPr>
        <p:spPr>
          <a:xfrm flipV="1">
            <a:off x="6219242" y="4308751"/>
            <a:ext cx="723398" cy="671028"/>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1DBC27CD-0644-F341-B9BB-302112BC2F35}"/>
              </a:ext>
            </a:extLst>
          </p:cNvPr>
          <p:cNvSpPr/>
          <p:nvPr/>
        </p:nvSpPr>
        <p:spPr>
          <a:xfrm>
            <a:off x="1130407" y="5934347"/>
            <a:ext cx="10184648" cy="369332"/>
          </a:xfrm>
          <a:prstGeom prst="rect">
            <a:avLst/>
          </a:prstGeom>
        </p:spPr>
        <p:txBody>
          <a:bodyPr wrap="none">
            <a:spAutoFit/>
          </a:bodyPr>
          <a:lstStyle/>
          <a:p>
            <a:r>
              <a:rPr kumimoji="1" lang="en-US" altLang="zh-CN" b="1" dirty="0">
                <a:solidFill>
                  <a:srgbClr val="FF0000"/>
                </a:solidFill>
              </a:rPr>
              <a:t>This</a:t>
            </a:r>
            <a:r>
              <a:rPr kumimoji="1" lang="zh-CN" altLang="en-US" b="1" dirty="0">
                <a:solidFill>
                  <a:srgbClr val="FF0000"/>
                </a:solidFill>
              </a:rPr>
              <a:t> </a:t>
            </a:r>
            <a:r>
              <a:rPr kumimoji="1" lang="en-US" altLang="zh-CN" b="1" dirty="0">
                <a:solidFill>
                  <a:srgbClr val="FF0000"/>
                </a:solidFill>
              </a:rPr>
              <a:t>function products model states that are too coarse-grained and lead to non-deterministic transitions</a:t>
            </a:r>
            <a:endParaRPr lang="zh-CN" altLang="en-US" dirty="0"/>
          </a:p>
        </p:txBody>
      </p:sp>
      <p:sp>
        <p:nvSpPr>
          <p:cNvPr id="42" name="矩形 41">
            <a:extLst>
              <a:ext uri="{FF2B5EF4-FFF2-40B4-BE49-F238E27FC236}">
                <a16:creationId xmlns:a16="http://schemas.microsoft.com/office/drawing/2014/main" id="{AA589B9B-87AC-B743-83DB-9022E2B71153}"/>
              </a:ext>
            </a:extLst>
          </p:cNvPr>
          <p:cNvSpPr/>
          <p:nvPr/>
        </p:nvSpPr>
        <p:spPr>
          <a:xfrm>
            <a:off x="4754264" y="6274405"/>
            <a:ext cx="1685398" cy="461665"/>
          </a:xfrm>
          <a:prstGeom prst="rect">
            <a:avLst/>
          </a:prstGeom>
        </p:spPr>
        <p:txBody>
          <a:bodyPr wrap="none">
            <a:spAutoFit/>
          </a:bodyPr>
          <a:lstStyle/>
          <a:p>
            <a:r>
              <a:rPr kumimoji="1" lang="en-US" altLang="zh-CN" sz="2400" b="1" dirty="0">
                <a:solidFill>
                  <a:srgbClr val="FF0000"/>
                </a:solidFill>
              </a:rPr>
              <a:t>Then</a:t>
            </a:r>
            <a:r>
              <a:rPr kumimoji="1" lang="zh-CN" altLang="en-US" sz="2400" b="1" dirty="0">
                <a:solidFill>
                  <a:srgbClr val="FF0000"/>
                </a:solidFill>
              </a:rPr>
              <a:t> </a:t>
            </a:r>
            <a:r>
              <a:rPr kumimoji="1" lang="en-US" altLang="zh-CN" sz="2400" b="1" dirty="0">
                <a:solidFill>
                  <a:srgbClr val="FF0000"/>
                </a:solidFill>
              </a:rPr>
              <a:t>what?</a:t>
            </a:r>
            <a:endParaRPr lang="zh-CN" altLang="en-US" sz="2400" b="1" dirty="0">
              <a:solidFill>
                <a:srgbClr val="FF0000"/>
              </a:solidFill>
            </a:endParaRPr>
          </a:p>
        </p:txBody>
      </p:sp>
    </p:spTree>
    <p:extLst>
      <p:ext uri="{BB962C8B-B14F-4D97-AF65-F5344CB8AC3E}">
        <p14:creationId xmlns:p14="http://schemas.microsoft.com/office/powerpoint/2010/main" val="97568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0" grpId="1"/>
      <p:bldP spid="23" grpId="0" animBg="1"/>
      <p:bldP spid="23" grpId="1" animBg="1"/>
      <p:bldP spid="24" grpId="0" animBg="1"/>
      <p:bldP spid="24" grpId="1" animBg="1"/>
      <p:bldP spid="25" grpId="0" animBg="1"/>
      <p:bldP spid="25" grpId="1" animBg="1"/>
      <p:bldP spid="26" grpId="0"/>
      <p:bldP spid="26" grpId="1"/>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8667B3-FFC9-BA4A-A145-69E882DD7C0D}"/>
              </a:ext>
            </a:extLst>
          </p:cNvPr>
          <p:cNvSpPr>
            <a:spLocks noGrp="1"/>
          </p:cNvSpPr>
          <p:nvPr>
            <p:ph type="title"/>
          </p:nvPr>
        </p:nvSpPr>
        <p:spPr/>
        <p:txBody>
          <a:bodyPr/>
          <a:lstStyle/>
          <a:p>
            <a:r>
              <a:rPr kumimoji="1" lang="en-US" altLang="zh-CN" dirty="0"/>
              <a:t>State Abstraction Refinement</a:t>
            </a:r>
            <a:endParaRPr kumimoji="1" lang="zh-CN" altLang="en-US" dirty="0"/>
          </a:p>
        </p:txBody>
      </p:sp>
      <p:sp>
        <p:nvSpPr>
          <p:cNvPr id="3" name="内容占位符 2">
            <a:extLst>
              <a:ext uri="{FF2B5EF4-FFF2-40B4-BE49-F238E27FC236}">
                <a16:creationId xmlns:a16="http://schemas.microsoft.com/office/drawing/2014/main" id="{76815BD6-7FD0-3644-B309-1E78C5F2003C}"/>
              </a:ext>
            </a:extLst>
          </p:cNvPr>
          <p:cNvSpPr>
            <a:spLocks noGrp="1"/>
          </p:cNvSpPr>
          <p:nvPr>
            <p:ph idx="1"/>
          </p:nvPr>
        </p:nvSpPr>
        <p:spPr/>
        <p:txBody>
          <a:bodyPr/>
          <a:lstStyle/>
          <a:p>
            <a:r>
              <a:rPr lang="en-US" altLang="zh-CN" dirty="0"/>
              <a:t>S</a:t>
            </a:r>
            <a:r>
              <a:rPr lang="en" altLang="zh-CN" dirty="0"/>
              <a:t>tart from a default abstraction</a:t>
            </a:r>
            <a:r>
              <a:rPr lang="en-US" altLang="zh-CN" dirty="0"/>
              <a:t>(</a:t>
            </a:r>
            <a:r>
              <a:rPr lang="en-US" altLang="zh-CN" dirty="0" err="1"/>
              <a:t>e.g.Stoat</a:t>
            </a:r>
            <a:r>
              <a:rPr lang="en-US" altLang="zh-CN" dirty="0"/>
              <a:t>)</a:t>
            </a:r>
            <a:r>
              <a:rPr lang="zh-CN" altLang="en-US" dirty="0"/>
              <a:t> </a:t>
            </a:r>
            <a:r>
              <a:rPr lang="en-US" altLang="zh-CN" dirty="0"/>
              <a:t>and</a:t>
            </a:r>
            <a:r>
              <a:rPr lang="zh-CN" altLang="en-US" dirty="0"/>
              <a:t> </a:t>
            </a:r>
            <a:r>
              <a:rPr lang="en-US" altLang="zh-CN" b="1" dirty="0">
                <a:solidFill>
                  <a:srgbClr val="FF0000"/>
                </a:solidFill>
              </a:rPr>
              <a:t>refine</a:t>
            </a:r>
            <a:r>
              <a:rPr lang="en" altLang="zh-CN" dirty="0"/>
              <a:t> the abstraction</a:t>
            </a:r>
            <a:r>
              <a:rPr lang="zh-CN" altLang="en-US" dirty="0"/>
              <a:t> </a:t>
            </a:r>
            <a:r>
              <a:rPr lang="en-US" altLang="zh-CN" dirty="0"/>
              <a:t>during</a:t>
            </a:r>
            <a:r>
              <a:rPr lang="zh-CN" altLang="en-US" dirty="0"/>
              <a:t> </a:t>
            </a:r>
            <a:r>
              <a:rPr lang="en-US" altLang="zh-CN" dirty="0"/>
              <a:t>test</a:t>
            </a:r>
            <a:endParaRPr lang="en" altLang="zh-CN" dirty="0"/>
          </a:p>
          <a:p>
            <a:endParaRPr kumimoji="1" lang="zh-CN" altLang="en-US" dirty="0"/>
          </a:p>
        </p:txBody>
      </p:sp>
      <p:pic>
        <p:nvPicPr>
          <p:cNvPr id="4" name="图片 3">
            <a:extLst>
              <a:ext uri="{FF2B5EF4-FFF2-40B4-BE49-F238E27FC236}">
                <a16:creationId xmlns:a16="http://schemas.microsoft.com/office/drawing/2014/main" id="{6AE347A3-7D9D-9F48-B404-6A8404A30019}"/>
              </a:ext>
            </a:extLst>
          </p:cNvPr>
          <p:cNvPicPr>
            <a:picLocks noChangeAspect="1"/>
          </p:cNvPicPr>
          <p:nvPr/>
        </p:nvPicPr>
        <p:blipFill>
          <a:blip r:embed="rId2"/>
          <a:stretch>
            <a:fillRect/>
          </a:stretch>
        </p:blipFill>
        <p:spPr>
          <a:xfrm>
            <a:off x="628498" y="3602404"/>
            <a:ext cx="6858000" cy="2043582"/>
          </a:xfrm>
          <a:prstGeom prst="rect">
            <a:avLst/>
          </a:prstGeom>
        </p:spPr>
      </p:pic>
      <p:sp>
        <p:nvSpPr>
          <p:cNvPr id="5" name="矩形 4">
            <a:extLst>
              <a:ext uri="{FF2B5EF4-FFF2-40B4-BE49-F238E27FC236}">
                <a16:creationId xmlns:a16="http://schemas.microsoft.com/office/drawing/2014/main" id="{5455A8A3-FE51-7D41-A26E-DF8BB7CA5B0C}"/>
              </a:ext>
            </a:extLst>
          </p:cNvPr>
          <p:cNvSpPr/>
          <p:nvPr/>
        </p:nvSpPr>
        <p:spPr>
          <a:xfrm>
            <a:off x="628499" y="3429001"/>
            <a:ext cx="1804163" cy="2142974"/>
          </a:xfrm>
          <a:prstGeom prst="rect">
            <a:avLst/>
          </a:prstGeom>
          <a:solidFill>
            <a:schemeClr val="accent6">
              <a:lumMod val="60000"/>
              <a:lumOff val="40000"/>
              <a:alpha val="9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6" name="矩形 5">
            <a:extLst>
              <a:ext uri="{FF2B5EF4-FFF2-40B4-BE49-F238E27FC236}">
                <a16:creationId xmlns:a16="http://schemas.microsoft.com/office/drawing/2014/main" id="{85F96C10-EC48-764F-A5F0-466858D7C746}"/>
              </a:ext>
            </a:extLst>
          </p:cNvPr>
          <p:cNvSpPr/>
          <p:nvPr/>
        </p:nvSpPr>
        <p:spPr>
          <a:xfrm>
            <a:off x="2427892" y="3429000"/>
            <a:ext cx="3245685" cy="214297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7" name="矩形 6">
            <a:extLst>
              <a:ext uri="{FF2B5EF4-FFF2-40B4-BE49-F238E27FC236}">
                <a16:creationId xmlns:a16="http://schemas.microsoft.com/office/drawing/2014/main" id="{8F2AE8B6-82D3-4C4A-AAF8-179F2E8DC5A5}"/>
              </a:ext>
            </a:extLst>
          </p:cNvPr>
          <p:cNvSpPr/>
          <p:nvPr/>
        </p:nvSpPr>
        <p:spPr>
          <a:xfrm>
            <a:off x="5673576" y="3429000"/>
            <a:ext cx="1812922" cy="2142974"/>
          </a:xfrm>
          <a:prstGeom prst="rect">
            <a:avLst/>
          </a:prstGeom>
          <a:solidFill>
            <a:schemeClr val="accent6">
              <a:lumMod val="60000"/>
              <a:lumOff val="40000"/>
              <a:alpha val="9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AA14FEF3-A2DF-E447-8B59-4DE2F90DEDE6}"/>
                  </a:ext>
                </a:extLst>
              </p:cNvPr>
              <p:cNvSpPr/>
              <p:nvPr/>
            </p:nvSpPr>
            <p:spPr>
              <a:xfrm>
                <a:off x="7697710" y="3255596"/>
                <a:ext cx="4113744" cy="2031325"/>
              </a:xfrm>
              <a:prstGeom prst="rect">
                <a:avLst/>
              </a:prstGeom>
            </p:spPr>
            <p:txBody>
              <a:bodyPr wrap="square">
                <a:spAutoFit/>
              </a:bodyPr>
              <a:lstStyle/>
              <a:p>
                <a:pPr marL="0" lvl="1" indent="0">
                  <a:buNone/>
                  <a:defRPr/>
                </a:pPr>
                <a:r>
                  <a:rPr lang="en-US" altLang="zh-CN" dirty="0">
                    <a:latin typeface="Calibri" charset="0"/>
                    <a:ea typeface="Calibri" charset="0"/>
                    <a:cs typeface="Calibri" charset="0"/>
                  </a:rPr>
                  <a:t>Refinement</a:t>
                </a:r>
                <a:r>
                  <a:rPr lang="zh-CN" altLang="en-US" b="1" dirty="0">
                    <a:solidFill>
                      <a:srgbClr val="FF0000"/>
                    </a:solidFill>
                    <a:latin typeface="Calibri" charset="0"/>
                    <a:ea typeface="Calibri" charset="0"/>
                    <a:cs typeface="Calibri" charset="0"/>
                  </a:rPr>
                  <a:t> </a:t>
                </a:r>
                <a14:m>
                  <m:oMath xmlns:m="http://schemas.openxmlformats.org/officeDocument/2006/math">
                    <m:r>
                      <a:rPr lang="en-US" altLang="zh-CN" b="1" i="1">
                        <a:solidFill>
                          <a:srgbClr val="FF0000"/>
                        </a:solidFill>
                        <a:latin typeface="Cambria Math" panose="02040503050406030204" pitchFamily="18" charset="0"/>
                        <a:ea typeface="Cambria Math" panose="02040503050406030204" pitchFamily="18" charset="0"/>
                        <a:cs typeface="Calibri" charset="0"/>
                      </a:rPr>
                      <m:t>ℒ</m:t>
                    </m:r>
                    <m:r>
                      <a:rPr lang="en-US" altLang="zh-CN" baseline="-25000">
                        <a:solidFill>
                          <a:srgbClr val="FF0000"/>
                        </a:solidFill>
                        <a:latin typeface="Cambria Math" panose="02040503050406030204" pitchFamily="18" charset="0"/>
                        <a:ea typeface="Cambria Math" panose="02040503050406030204" pitchFamily="18" charset="0"/>
                        <a:cs typeface="Calibri" charset="0"/>
                      </a:rPr>
                      <m:t>1</m:t>
                    </m:r>
                  </m:oMath>
                </a14:m>
                <a:r>
                  <a:rPr lang="zh-CN" altLang="en-US" b="1" dirty="0">
                    <a:solidFill>
                      <a:srgbClr val="FF0000"/>
                    </a:solidFill>
                    <a:latin typeface="Calibri" charset="0"/>
                    <a:ea typeface="Calibri" charset="0"/>
                    <a:cs typeface="Calibri" charset="0"/>
                  </a:rPr>
                  <a:t> </a:t>
                </a:r>
                <a:r>
                  <a:rPr lang="en-US" altLang="zh-CN" b="1" dirty="0">
                    <a:solidFill>
                      <a:srgbClr val="FF0000"/>
                    </a:solidFill>
                    <a:latin typeface="Calibri" charset="0"/>
                    <a:ea typeface="Calibri" charset="0"/>
                    <a:cs typeface="Calibri" charset="0"/>
                  </a:rPr>
                  <a:t>:</a:t>
                </a:r>
                <a:r>
                  <a:rPr lang="zh-CN" altLang="en-US" b="1" dirty="0">
                    <a:solidFill>
                      <a:srgbClr val="FF0000"/>
                    </a:solidFill>
                    <a:latin typeface="Calibri" charset="0"/>
                    <a:ea typeface="Calibri" charset="0"/>
                    <a:cs typeface="Calibri" charset="0"/>
                  </a:rPr>
                  <a:t> </a:t>
                </a:r>
                <a:r>
                  <a:rPr lang="en-US" altLang="zh-CN" dirty="0">
                    <a:latin typeface="Calibri" charset="0"/>
                    <a:ea typeface="Calibri" charset="0"/>
                    <a:cs typeface="Calibri" charset="0"/>
                  </a:rPr>
                  <a:t>add</a:t>
                </a:r>
                <a:r>
                  <a:rPr lang="zh-CN" altLang="en-US" dirty="0">
                    <a:latin typeface="Calibri" charset="0"/>
                    <a:ea typeface="Calibri" charset="0"/>
                    <a:cs typeface="Calibri" charset="0"/>
                  </a:rPr>
                  <a:t> </a:t>
                </a:r>
                <a:r>
                  <a:rPr lang="en-US" altLang="zh-CN" dirty="0">
                    <a:latin typeface="Calibri" charset="0"/>
                    <a:ea typeface="Calibri" charset="0"/>
                    <a:cs typeface="Calibri" charset="0"/>
                  </a:rPr>
                  <a:t>a</a:t>
                </a:r>
                <a:r>
                  <a:rPr lang="zh-CN" altLang="en-US" dirty="0">
                    <a:latin typeface="Calibri" charset="0"/>
                    <a:ea typeface="Calibri" charset="0"/>
                    <a:cs typeface="Calibri" charset="0"/>
                  </a:rPr>
                  <a:t> </a:t>
                </a:r>
                <a:r>
                  <a:rPr lang="en-US" altLang="zh-CN" dirty="0">
                    <a:latin typeface="Calibri" charset="0"/>
                    <a:ea typeface="Calibri" charset="0"/>
                    <a:cs typeface="Calibri" charset="0"/>
                  </a:rPr>
                  <a:t>branch</a:t>
                </a:r>
                <a:r>
                  <a:rPr lang="zh-CN" altLang="en-US" dirty="0">
                    <a:latin typeface="Calibri" charset="0"/>
                    <a:ea typeface="Calibri" charset="0"/>
                    <a:cs typeface="Calibri" charset="0"/>
                  </a:rPr>
                  <a:t> </a:t>
                </a:r>
                <a:r>
                  <a:rPr lang="en-US" altLang="zh-CN" dirty="0">
                    <a:latin typeface="Calibri" charset="0"/>
                    <a:ea typeface="Calibri" charset="0"/>
                    <a:cs typeface="Calibri" charset="0"/>
                  </a:rPr>
                  <a:t>&lt;{</a:t>
                </a:r>
                <a:r>
                  <a:rPr lang="en-US" altLang="zh-CN" dirty="0" err="1">
                    <a:latin typeface="Calibri" charset="0"/>
                    <a:ea typeface="Calibri" charset="0"/>
                    <a:cs typeface="Calibri" charset="0"/>
                  </a:rPr>
                  <a:t>i</a:t>
                </a:r>
                <a:r>
                  <a:rPr lang="en-US" altLang="zh-CN" dirty="0">
                    <a:latin typeface="Calibri" charset="0"/>
                    <a:ea typeface="Calibri" charset="0"/>
                    <a:cs typeface="Calibri" charset="0"/>
                  </a:rPr>
                  <a:t>=0},</a:t>
                </a:r>
                <a:r>
                  <a:rPr lang="zh-CN" altLang="en-US" dirty="0"/>
                  <a:t> ∅</a:t>
                </a:r>
                <a:r>
                  <a:rPr lang="en-US" altLang="zh-CN" dirty="0">
                    <a:latin typeface="Calibri" charset="0"/>
                    <a:ea typeface="Calibri" charset="0"/>
                    <a:cs typeface="Calibri" charset="0"/>
                  </a:rPr>
                  <a:t>&gt;</a:t>
                </a:r>
                <a:r>
                  <a:rPr lang="zh-CN" altLang="en-US" dirty="0">
                    <a:latin typeface="Calibri" charset="0"/>
                    <a:ea typeface="Calibri" charset="0"/>
                    <a:cs typeface="Calibri" charset="0"/>
                  </a:rPr>
                  <a:t> </a:t>
                </a:r>
                <a:r>
                  <a:rPr lang="en-US" altLang="zh-CN" dirty="0">
                    <a:latin typeface="Calibri" charset="0"/>
                    <a:ea typeface="Calibri" charset="0"/>
                    <a:cs typeface="Calibri" charset="0"/>
                  </a:rPr>
                  <a:t>and</a:t>
                </a:r>
                <a:r>
                  <a:rPr lang="zh-CN" altLang="en-US" dirty="0">
                    <a:latin typeface="Calibri" charset="0"/>
                    <a:ea typeface="Calibri" charset="0"/>
                    <a:cs typeface="Calibri" charset="0"/>
                  </a:rPr>
                  <a:t> </a:t>
                </a:r>
                <a:r>
                  <a:rPr lang="en-US" altLang="zh-CN" dirty="0">
                    <a:latin typeface="Calibri" charset="0"/>
                    <a:ea typeface="Calibri" charset="0"/>
                    <a:cs typeface="Calibri" charset="0"/>
                  </a:rPr>
                  <a:t>a</a:t>
                </a:r>
                <a:r>
                  <a:rPr lang="zh-CN" altLang="en-US" dirty="0">
                    <a:latin typeface="Calibri" charset="0"/>
                    <a:ea typeface="Calibri" charset="0"/>
                    <a:cs typeface="Calibri" charset="0"/>
                  </a:rPr>
                  <a:t> </a:t>
                </a:r>
                <a:r>
                  <a:rPr lang="en-US" altLang="zh-CN" dirty="0">
                    <a:latin typeface="Calibri" charset="0"/>
                    <a:ea typeface="Calibri" charset="0"/>
                    <a:cs typeface="Calibri" charset="0"/>
                  </a:rPr>
                  <a:t>leaf</a:t>
                </a:r>
                <a:r>
                  <a:rPr lang="zh-CN" altLang="en-US" dirty="0">
                    <a:latin typeface="Calibri" charset="0"/>
                    <a:ea typeface="Calibri" charset="0"/>
                    <a:cs typeface="Calibri" charset="0"/>
                  </a:rPr>
                  <a:t> </a:t>
                </a:r>
                <a:r>
                  <a:rPr lang="en-US" altLang="zh-CN" dirty="0">
                    <a:latin typeface="Calibri" charset="0"/>
                    <a:ea typeface="Calibri" charset="0"/>
                    <a:cs typeface="Calibri" charset="0"/>
                  </a:rPr>
                  <a:t>node</a:t>
                </a:r>
                <a:r>
                  <a:rPr lang="zh-CN" altLang="en-US" dirty="0">
                    <a:latin typeface="Calibri" charset="0"/>
                    <a:ea typeface="Calibri" charset="0"/>
                    <a:cs typeface="Calibri" charset="0"/>
                  </a:rPr>
                  <a:t>  </a:t>
                </a:r>
                <a:endParaRPr lang="en-US" altLang="zh-CN" dirty="0">
                  <a:latin typeface="Calibri" charset="0"/>
                  <a:ea typeface="Calibri" charset="0"/>
                  <a:cs typeface="Calibri" charset="0"/>
                </a:endParaRPr>
              </a:p>
              <a:p>
                <a:pPr marL="257175" lvl="1" indent="-257175">
                  <a:buFontTx/>
                  <a:buChar char="-"/>
                  <a:defRPr/>
                </a:pPr>
                <a:r>
                  <a:rPr lang="en" altLang="zh-CN" dirty="0">
                    <a:latin typeface="Calibri" charset="0"/>
                    <a:ea typeface="Calibri" charset="0"/>
                    <a:cs typeface="Calibri" charset="0"/>
                  </a:rPr>
                  <a:t>only temporally eliminate the non-deterministic transitions</a:t>
                </a:r>
              </a:p>
              <a:p>
                <a:pPr marL="257175" lvl="1" indent="-257175">
                  <a:buFontTx/>
                  <a:buChar char="-"/>
                  <a:defRPr/>
                </a:pPr>
                <a:r>
                  <a:rPr lang="en-US" altLang="zh-CN" dirty="0">
                    <a:latin typeface="Calibri" charset="0"/>
                    <a:ea typeface="Calibri" charset="0"/>
                    <a:cs typeface="Calibri" charset="0"/>
                  </a:rPr>
                  <a:t>Refinement</a:t>
                </a:r>
                <a:r>
                  <a:rPr lang="zh-CN" altLang="en-US" dirty="0">
                    <a:latin typeface="Calibri" charset="0"/>
                    <a:ea typeface="Calibri" charset="0"/>
                    <a:cs typeface="Calibri" charset="0"/>
                  </a:rPr>
                  <a:t> </a:t>
                </a:r>
                <a:r>
                  <a:rPr lang="en-US" altLang="zh-CN" dirty="0">
                    <a:latin typeface="Calibri" charset="0"/>
                    <a:ea typeface="Calibri" charset="0"/>
                    <a:cs typeface="Calibri" charset="0"/>
                  </a:rPr>
                  <a:t>still</a:t>
                </a:r>
                <a:r>
                  <a:rPr lang="zh-CN" altLang="en-US" dirty="0">
                    <a:latin typeface="Calibri" charset="0"/>
                    <a:ea typeface="Calibri" charset="0"/>
                    <a:cs typeface="Calibri" charset="0"/>
                  </a:rPr>
                  <a:t> </a:t>
                </a:r>
                <a:r>
                  <a:rPr lang="en-US" altLang="zh-CN" b="1" dirty="0">
                    <a:solidFill>
                      <a:srgbClr val="FF0000"/>
                    </a:solidFill>
                    <a:latin typeface="Calibri" charset="0"/>
                    <a:ea typeface="Calibri" charset="0"/>
                    <a:cs typeface="Calibri" charset="0"/>
                  </a:rPr>
                  <a:t>fails</a:t>
                </a:r>
                <a:r>
                  <a:rPr lang="zh-CN" altLang="en-US" dirty="0">
                    <a:latin typeface="Calibri" charset="0"/>
                    <a:ea typeface="Calibri" charset="0"/>
                    <a:cs typeface="Calibri" charset="0"/>
                  </a:rPr>
                  <a:t> </a:t>
                </a:r>
                <a:r>
                  <a:rPr lang="en-US" altLang="zh-CN" dirty="0">
                    <a:latin typeface="Calibri" charset="0"/>
                    <a:ea typeface="Calibri" charset="0"/>
                    <a:cs typeface="Calibri" charset="0"/>
                  </a:rPr>
                  <a:t>when</a:t>
                </a:r>
                <a:r>
                  <a:rPr lang="zh-CN" altLang="en-US" dirty="0">
                    <a:latin typeface="Calibri" charset="0"/>
                    <a:ea typeface="Calibri" charset="0"/>
                    <a:cs typeface="Calibri" charset="0"/>
                  </a:rPr>
                  <a:t> </a:t>
                </a:r>
                <a:r>
                  <a:rPr lang="en-US" altLang="zh-CN" dirty="0">
                    <a:latin typeface="Calibri" charset="0"/>
                    <a:ea typeface="Calibri" charset="0"/>
                    <a:cs typeface="Calibri" charset="0"/>
                  </a:rPr>
                  <a:t>considering</a:t>
                </a:r>
                <a:r>
                  <a:rPr lang="zh-CN" altLang="en-US" dirty="0">
                    <a:latin typeface="Calibri" charset="0"/>
                    <a:ea typeface="Calibri" charset="0"/>
                    <a:cs typeface="Calibri" charset="0"/>
                  </a:rPr>
                  <a:t> </a:t>
                </a:r>
                <a:r>
                  <a:rPr lang="en-US" altLang="zh-CN" dirty="0">
                    <a:latin typeface="Calibri" charset="0"/>
                    <a:ea typeface="Calibri" charset="0"/>
                    <a:cs typeface="Calibri" charset="0"/>
                  </a:rPr>
                  <a:t>the</a:t>
                </a:r>
                <a:r>
                  <a:rPr lang="zh-CN" altLang="en-US" dirty="0">
                    <a:latin typeface="Calibri" charset="0"/>
                    <a:ea typeface="Calibri" charset="0"/>
                    <a:cs typeface="Calibri" charset="0"/>
                  </a:rPr>
                  <a:t> </a:t>
                </a:r>
                <a:r>
                  <a:rPr lang="en-US" altLang="zh-CN" dirty="0">
                    <a:latin typeface="Calibri" charset="0"/>
                    <a:ea typeface="Calibri" charset="0"/>
                    <a:cs typeface="Calibri" charset="0"/>
                  </a:rPr>
                  <a:t>different</a:t>
                </a:r>
                <a:r>
                  <a:rPr lang="zh-CN" altLang="en-US" dirty="0">
                    <a:latin typeface="Calibri" charset="0"/>
                    <a:ea typeface="Calibri" charset="0"/>
                    <a:cs typeface="Calibri" charset="0"/>
                  </a:rPr>
                  <a:t> </a:t>
                </a:r>
                <a:r>
                  <a:rPr lang="en-US" altLang="zh-CN" dirty="0">
                    <a:latin typeface="Calibri" charset="0"/>
                    <a:ea typeface="Calibri" charset="0"/>
                    <a:cs typeface="Calibri" charset="0"/>
                  </a:rPr>
                  <a:t>GUIs</a:t>
                </a:r>
                <a:r>
                  <a:rPr lang="zh-CN" altLang="en-US" dirty="0">
                    <a:latin typeface="Calibri" charset="0"/>
                    <a:ea typeface="Calibri" charset="0"/>
                    <a:cs typeface="Calibri" charset="0"/>
                  </a:rPr>
                  <a:t> </a:t>
                </a:r>
                <a:r>
                  <a:rPr lang="en-US" altLang="zh-CN" dirty="0">
                    <a:latin typeface="Calibri" charset="0"/>
                    <a:ea typeface="Calibri" charset="0"/>
                    <a:cs typeface="Calibri" charset="0"/>
                  </a:rPr>
                  <a:t>abstracted</a:t>
                </a:r>
                <a:r>
                  <a:rPr lang="zh-CN" altLang="en-US" dirty="0">
                    <a:latin typeface="Calibri" charset="0"/>
                    <a:ea typeface="Calibri" charset="0"/>
                    <a:cs typeface="Calibri" charset="0"/>
                  </a:rPr>
                  <a:t> </a:t>
                </a:r>
                <a:r>
                  <a:rPr lang="en-US" altLang="zh-CN" dirty="0">
                    <a:latin typeface="Calibri" charset="0"/>
                    <a:ea typeface="Calibri" charset="0"/>
                    <a:cs typeface="Calibri" charset="0"/>
                  </a:rPr>
                  <a:t>to</a:t>
                </a:r>
                <a:r>
                  <a:rPr lang="zh-CN" altLang="en-US" dirty="0">
                    <a:latin typeface="Calibri" charset="0"/>
                    <a:ea typeface="Calibri" charset="0"/>
                    <a:cs typeface="Calibri" charset="0"/>
                  </a:rPr>
                  <a:t> </a:t>
                </a:r>
                <a:r>
                  <a:rPr lang="en-US" altLang="zh-CN" dirty="0">
                    <a:latin typeface="Calibri" charset="0"/>
                    <a:ea typeface="Calibri" charset="0"/>
                    <a:cs typeface="Calibri" charset="0"/>
                  </a:rPr>
                  <a:t>the</a:t>
                </a:r>
                <a:r>
                  <a:rPr lang="zh-CN" altLang="en-US" dirty="0">
                    <a:latin typeface="Calibri" charset="0"/>
                    <a:ea typeface="Calibri" charset="0"/>
                    <a:cs typeface="Calibri" charset="0"/>
                  </a:rPr>
                  <a:t> </a:t>
                </a:r>
                <a:r>
                  <a:rPr lang="en-US" altLang="zh-CN" dirty="0">
                    <a:latin typeface="Calibri" charset="0"/>
                    <a:ea typeface="Calibri" charset="0"/>
                    <a:cs typeface="Calibri" charset="0"/>
                  </a:rPr>
                  <a:t>same</a:t>
                </a:r>
                <a:r>
                  <a:rPr lang="zh-CN" altLang="en-US" dirty="0">
                    <a:latin typeface="Calibri" charset="0"/>
                    <a:ea typeface="Calibri" charset="0"/>
                    <a:cs typeface="Calibri" charset="0"/>
                  </a:rPr>
                  <a:t> </a:t>
                </a:r>
                <a:r>
                  <a:rPr lang="en-US" altLang="zh-CN" dirty="0">
                    <a:latin typeface="Calibri" charset="0"/>
                    <a:ea typeface="Calibri" charset="0"/>
                    <a:cs typeface="Calibri" charset="0"/>
                  </a:rPr>
                  <a:t>state</a:t>
                </a:r>
                <a:endParaRPr lang="en" altLang="zh-CN" dirty="0">
                  <a:latin typeface="Calibri" charset="0"/>
                  <a:ea typeface="Calibri" charset="0"/>
                  <a:cs typeface="Calibri" charset="0"/>
                </a:endParaRPr>
              </a:p>
            </p:txBody>
          </p:sp>
        </mc:Choice>
        <mc:Fallback xmlns="">
          <p:sp>
            <p:nvSpPr>
              <p:cNvPr id="8" name="矩形 7">
                <a:extLst>
                  <a:ext uri="{FF2B5EF4-FFF2-40B4-BE49-F238E27FC236}">
                    <a16:creationId xmlns:a16="http://schemas.microsoft.com/office/drawing/2014/main" id="{AA14FEF3-A2DF-E447-8B59-4DE2F90DEDE6}"/>
                  </a:ext>
                </a:extLst>
              </p:cNvPr>
              <p:cNvSpPr>
                <a:spLocks noRot="1" noChangeAspect="1" noMove="1" noResize="1" noEditPoints="1" noAdjustHandles="1" noChangeArrowheads="1" noChangeShapeType="1" noTextEdit="1"/>
              </p:cNvSpPr>
              <p:nvPr/>
            </p:nvSpPr>
            <p:spPr>
              <a:xfrm>
                <a:off x="7697710" y="3255596"/>
                <a:ext cx="4113744" cy="2031325"/>
              </a:xfrm>
              <a:prstGeom prst="rect">
                <a:avLst/>
              </a:prstGeom>
              <a:blipFill>
                <a:blip r:embed="rId3"/>
                <a:stretch>
                  <a:fillRect l="-1231" t="-621" b="-3727"/>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F56FFCAE-10E4-B94E-88AD-900F6E2F63CF}"/>
              </a:ext>
            </a:extLst>
          </p:cNvPr>
          <p:cNvSpPr/>
          <p:nvPr/>
        </p:nvSpPr>
        <p:spPr>
          <a:xfrm>
            <a:off x="3823836" y="4992649"/>
            <a:ext cx="1731205" cy="653338"/>
          </a:xfrm>
          <a:prstGeom prst="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682FA4EE-8D55-9048-82E5-21885921FC3C}"/>
              </a:ext>
            </a:extLst>
          </p:cNvPr>
          <p:cNvSpPr/>
          <p:nvPr/>
        </p:nvSpPr>
        <p:spPr>
          <a:xfrm>
            <a:off x="7060217" y="5983137"/>
            <a:ext cx="4751237" cy="461665"/>
          </a:xfrm>
          <a:prstGeom prst="rect">
            <a:avLst/>
          </a:prstGeom>
        </p:spPr>
        <p:txBody>
          <a:bodyPr wrap="none">
            <a:spAutoFit/>
          </a:bodyPr>
          <a:lstStyle/>
          <a:p>
            <a:r>
              <a:rPr kumimoji="1" lang="en-US" altLang="zh-CN" sz="2400" b="1" dirty="0">
                <a:solidFill>
                  <a:srgbClr val="FF0000"/>
                </a:solidFill>
              </a:rPr>
              <a:t>This is a function for AMOLA (C-Lv4)</a:t>
            </a:r>
            <a:endParaRPr lang="zh-CN" altLang="en-US" sz="2400" b="1" dirty="0">
              <a:solidFill>
                <a:srgbClr val="FF0000"/>
              </a:solidFill>
            </a:endParaRPr>
          </a:p>
        </p:txBody>
      </p:sp>
    </p:spTree>
    <p:extLst>
      <p:ext uri="{BB962C8B-B14F-4D97-AF65-F5344CB8AC3E}">
        <p14:creationId xmlns:p14="http://schemas.microsoft.com/office/powerpoint/2010/main" val="365970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lstStyle/>
              <a:p>
                <a:r>
                  <a:rPr kumimoji="1" lang="en-US" altLang="zh-CN" dirty="0"/>
                  <a:t>Refine again to </a:t>
                </a:r>
                <a14:m>
                  <m:oMath xmlns:m="http://schemas.openxmlformats.org/officeDocument/2006/math">
                    <m:r>
                      <a:rPr lang="en-US" altLang="zh-CN" b="1" i="1">
                        <a:solidFill>
                          <a:srgbClr val="FF0000"/>
                        </a:solidFill>
                        <a:latin typeface="Cambria Math" panose="02040503050406030204" pitchFamily="18" charset="0"/>
                        <a:ea typeface="Cambria Math" panose="02040503050406030204" pitchFamily="18" charset="0"/>
                        <a:cs typeface="Calibri" charset="0"/>
                      </a:rPr>
                      <m:t>ℒ</m:t>
                    </m:r>
                    <m:r>
                      <a:rPr lang="en-US" altLang="zh-CN" baseline="-25000">
                        <a:solidFill>
                          <a:srgbClr val="FF0000"/>
                        </a:solidFill>
                        <a:latin typeface="Cambria Math" panose="02040503050406030204" pitchFamily="18" charset="0"/>
                        <a:ea typeface="Cambria Math" panose="02040503050406030204" pitchFamily="18" charset="0"/>
                        <a:cs typeface="Calibri" charset="0"/>
                      </a:rPr>
                      <m:t>2</m:t>
                    </m:r>
                  </m:oMath>
                </a14:m>
                <a:endParaRPr kumimoji="1" lang="zh-CN" altLang="en-US" dirty="0"/>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a:blip r:embed="rId4"/>
                <a:stretch>
                  <a:fillRect l="-2292"/>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60133C52-EF15-4CF1-B390-D374BC9AB1AA}" type="slidenum">
              <a:rPr lang="zh-CN" altLang="en-US" smtClean="0"/>
              <a:t>13</a:t>
            </a:fld>
            <a:endParaRPr lang="zh-CN" altLang="en-US"/>
          </a:p>
        </p:txBody>
      </p:sp>
      <p:sp>
        <p:nvSpPr>
          <p:cNvPr id="16" name="内容占位符 2">
            <a:extLst>
              <a:ext uri="{FF2B5EF4-FFF2-40B4-BE49-F238E27FC236}">
                <a16:creationId xmlns:a16="http://schemas.microsoft.com/office/drawing/2014/main" id="{E36A97C1-FAA3-244F-840E-A12D7476BF5A}"/>
              </a:ext>
            </a:extLst>
          </p:cNvPr>
          <p:cNvSpPr txBox="1">
            <a:spLocks/>
          </p:cNvSpPr>
          <p:nvPr/>
        </p:nvSpPr>
        <p:spPr>
          <a:xfrm>
            <a:off x="3467100" y="1792324"/>
            <a:ext cx="6428168" cy="360014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000" b="1" kern="1200" baseline="0">
                <a:solidFill>
                  <a:schemeClr val="tx1">
                    <a:lumMod val="75000"/>
                    <a:lumOff val="25000"/>
                  </a:schemeClr>
                </a:solidFill>
                <a:latin typeface="Times New Roman" pitchFamily="18" charset="0"/>
                <a:ea typeface="华文楷体" pitchFamily="2" charset="-122"/>
                <a:cs typeface="+mn-cs"/>
              </a:defRPr>
            </a:lvl1pPr>
            <a:lvl2pPr marL="742950" indent="-285750" algn="l" defTabSz="914400" rtl="0" eaLnBrk="1" latinLnBrk="0" hangingPunct="1">
              <a:spcBef>
                <a:spcPct val="20000"/>
              </a:spcBef>
              <a:buFont typeface="Courier New" pitchFamily="49" charset="0"/>
              <a:buChar char="o"/>
              <a:defRPr sz="2400" b="0" kern="1200" baseline="0">
                <a:solidFill>
                  <a:schemeClr val="tx1">
                    <a:lumMod val="75000"/>
                    <a:lumOff val="25000"/>
                  </a:schemeClr>
                </a:solidFill>
                <a:latin typeface="Times New Roman" pitchFamily="18" charset="0"/>
                <a:ea typeface="华文楷体" pitchFamily="2" charset="-122"/>
                <a:cs typeface="+mn-cs"/>
              </a:defRPr>
            </a:lvl2pPr>
            <a:lvl3pPr marL="1143000" indent="-228600" algn="l" defTabSz="914400" rtl="0" eaLnBrk="1" latinLnBrk="0" hangingPunct="1">
              <a:spcBef>
                <a:spcPct val="20000"/>
              </a:spcBef>
              <a:buFont typeface="Arial" pitchFamily="34" charset="0"/>
              <a:buChar char="•"/>
              <a:defRPr sz="2000" b="0" kern="1200" baseline="0">
                <a:solidFill>
                  <a:schemeClr val="tx1">
                    <a:lumMod val="75000"/>
                    <a:lumOff val="25000"/>
                  </a:schemeClr>
                </a:solidFill>
                <a:latin typeface="Times New Roman" pitchFamily="18" charset="0"/>
                <a:ea typeface="华文楷体" pitchFamily="2" charset="-122"/>
                <a:cs typeface="+mn-cs"/>
              </a:defRPr>
            </a:lvl3pPr>
            <a:lvl4pPr marL="1600200" indent="-228600" algn="l" defTabSz="914400" rtl="0" eaLnBrk="1" latinLnBrk="0" hangingPunct="1">
              <a:spcBef>
                <a:spcPct val="20000"/>
              </a:spcBef>
              <a:buFont typeface="Courier New" pitchFamily="49" charset="0"/>
              <a:buChar char="o"/>
              <a:defRPr sz="1600" b="0" kern="1200" baseline="0">
                <a:solidFill>
                  <a:schemeClr val="tx1">
                    <a:lumMod val="75000"/>
                    <a:lumOff val="25000"/>
                  </a:schemeClr>
                </a:solidFill>
                <a:latin typeface="Times New Roman" pitchFamily="18" charset="0"/>
                <a:ea typeface="华文楷体" pitchFamily="2" charset="-122"/>
                <a:cs typeface="+mn-cs"/>
              </a:defRPr>
            </a:lvl4pPr>
            <a:lvl5pPr marL="2057400" indent="-228600" algn="l" defTabSz="914400" rtl="0" eaLnBrk="1" latinLnBrk="0" hangingPunct="1">
              <a:spcBef>
                <a:spcPct val="20000"/>
              </a:spcBef>
              <a:buFont typeface="Arial" pitchFamily="34" charset="0"/>
              <a:buChar char="•"/>
              <a:defRPr sz="1600" b="0" kern="1200" baseline="0">
                <a:solidFill>
                  <a:schemeClr val="tx1">
                    <a:lumMod val="75000"/>
                    <a:lumOff val="25000"/>
                  </a:schemeClr>
                </a:solidFill>
                <a:latin typeface="Times New Roman" pitchFamily="18" charset="0"/>
                <a:ea typeface="华文楷体" pitchFamily="2" charset="-122"/>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lvl="1" indent="0">
              <a:buNone/>
              <a:defRPr/>
            </a:pPr>
            <a:endParaRPr lang="en-US" altLang="zh-CN" sz="1500" dirty="0">
              <a:solidFill>
                <a:sysClr val="windowText" lastClr="000000">
                  <a:lumMod val="75000"/>
                  <a:lumOff val="25000"/>
                </a:sysClr>
              </a:solidFill>
              <a:ea typeface="楷体" panose="02010609060101010101" pitchFamily="49" charset="-122"/>
              <a:cs typeface="Times New Roman" panose="02020603050405020304" pitchFamily="18" charset="0"/>
            </a:endParaRPr>
          </a:p>
          <a:p>
            <a:pPr lvl="1">
              <a:defRPr/>
            </a:pPr>
            <a:endParaRPr lang="en-US" altLang="zh-CN" sz="1500" dirty="0">
              <a:solidFill>
                <a:sysClr val="windowText" lastClr="000000">
                  <a:lumMod val="75000"/>
                  <a:lumOff val="25000"/>
                </a:sysClr>
              </a:solidFill>
            </a:endParaRPr>
          </a:p>
        </p:txBody>
      </p:sp>
      <p:sp>
        <p:nvSpPr>
          <p:cNvPr id="12" name="内容占位符 2">
            <a:extLst>
              <a:ext uri="{FF2B5EF4-FFF2-40B4-BE49-F238E27FC236}">
                <a16:creationId xmlns:a16="http://schemas.microsoft.com/office/drawing/2014/main" id="{F5BCC4A1-5E60-984A-BE33-7415DD2B4998}"/>
              </a:ext>
            </a:extLst>
          </p:cNvPr>
          <p:cNvSpPr txBox="1">
            <a:spLocks/>
          </p:cNvSpPr>
          <p:nvPr/>
        </p:nvSpPr>
        <p:spPr>
          <a:xfrm>
            <a:off x="3581400" y="1906624"/>
            <a:ext cx="6428168" cy="360014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000" b="1" kern="1200" baseline="0">
                <a:solidFill>
                  <a:schemeClr val="tx1">
                    <a:lumMod val="75000"/>
                    <a:lumOff val="25000"/>
                  </a:schemeClr>
                </a:solidFill>
                <a:latin typeface="Times New Roman" pitchFamily="18" charset="0"/>
                <a:ea typeface="华文楷体" pitchFamily="2" charset="-122"/>
                <a:cs typeface="+mn-cs"/>
              </a:defRPr>
            </a:lvl1pPr>
            <a:lvl2pPr marL="742950" indent="-285750" algn="l" defTabSz="914400" rtl="0" eaLnBrk="1" latinLnBrk="0" hangingPunct="1">
              <a:spcBef>
                <a:spcPct val="20000"/>
              </a:spcBef>
              <a:buFont typeface="Courier New" pitchFamily="49" charset="0"/>
              <a:buChar char="o"/>
              <a:defRPr sz="2400" b="0" kern="1200" baseline="0">
                <a:solidFill>
                  <a:schemeClr val="tx1">
                    <a:lumMod val="75000"/>
                    <a:lumOff val="25000"/>
                  </a:schemeClr>
                </a:solidFill>
                <a:latin typeface="Times New Roman" pitchFamily="18" charset="0"/>
                <a:ea typeface="华文楷体" pitchFamily="2" charset="-122"/>
                <a:cs typeface="+mn-cs"/>
              </a:defRPr>
            </a:lvl2pPr>
            <a:lvl3pPr marL="1143000" indent="-228600" algn="l" defTabSz="914400" rtl="0" eaLnBrk="1" latinLnBrk="0" hangingPunct="1">
              <a:spcBef>
                <a:spcPct val="20000"/>
              </a:spcBef>
              <a:buFont typeface="Arial" pitchFamily="34" charset="0"/>
              <a:buChar char="•"/>
              <a:defRPr sz="2000" b="0" kern="1200" baseline="0">
                <a:solidFill>
                  <a:schemeClr val="tx1">
                    <a:lumMod val="75000"/>
                    <a:lumOff val="25000"/>
                  </a:schemeClr>
                </a:solidFill>
                <a:latin typeface="Times New Roman" pitchFamily="18" charset="0"/>
                <a:ea typeface="华文楷体" pitchFamily="2" charset="-122"/>
                <a:cs typeface="+mn-cs"/>
              </a:defRPr>
            </a:lvl3pPr>
            <a:lvl4pPr marL="1600200" indent="-228600" algn="l" defTabSz="914400" rtl="0" eaLnBrk="1" latinLnBrk="0" hangingPunct="1">
              <a:spcBef>
                <a:spcPct val="20000"/>
              </a:spcBef>
              <a:buFont typeface="Courier New" pitchFamily="49" charset="0"/>
              <a:buChar char="o"/>
              <a:defRPr sz="1600" b="0" kern="1200" baseline="0">
                <a:solidFill>
                  <a:schemeClr val="tx1">
                    <a:lumMod val="75000"/>
                    <a:lumOff val="25000"/>
                  </a:schemeClr>
                </a:solidFill>
                <a:latin typeface="Times New Roman" pitchFamily="18" charset="0"/>
                <a:ea typeface="华文楷体" pitchFamily="2" charset="-122"/>
                <a:cs typeface="+mn-cs"/>
              </a:defRPr>
            </a:lvl4pPr>
            <a:lvl5pPr marL="2057400" indent="-228600" algn="l" defTabSz="914400" rtl="0" eaLnBrk="1" latinLnBrk="0" hangingPunct="1">
              <a:spcBef>
                <a:spcPct val="20000"/>
              </a:spcBef>
              <a:buFont typeface="Arial" pitchFamily="34" charset="0"/>
              <a:buChar char="•"/>
              <a:defRPr sz="1600" b="0" kern="1200" baseline="0">
                <a:solidFill>
                  <a:schemeClr val="tx1">
                    <a:lumMod val="75000"/>
                    <a:lumOff val="25000"/>
                  </a:schemeClr>
                </a:solidFill>
                <a:latin typeface="Times New Roman" pitchFamily="18" charset="0"/>
                <a:ea typeface="华文楷体" pitchFamily="2" charset="-122"/>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lvl="1" indent="0">
              <a:buNone/>
              <a:defRPr/>
            </a:pPr>
            <a:endParaRPr lang="en-US" altLang="zh-CN" sz="1500" dirty="0">
              <a:solidFill>
                <a:sysClr val="windowText" lastClr="000000">
                  <a:lumMod val="75000"/>
                  <a:lumOff val="25000"/>
                </a:sysClr>
              </a:solidFill>
              <a:ea typeface="楷体" panose="02010609060101010101" pitchFamily="49" charset="-122"/>
              <a:cs typeface="Times New Roman" panose="02020603050405020304" pitchFamily="18" charset="0"/>
            </a:endParaRPr>
          </a:p>
          <a:p>
            <a:pPr lvl="1">
              <a:defRPr/>
            </a:pPr>
            <a:endParaRPr lang="en-US" altLang="zh-CN" sz="1500" dirty="0">
              <a:solidFill>
                <a:sysClr val="windowText" lastClr="000000">
                  <a:lumMod val="75000"/>
                  <a:lumOff val="25000"/>
                </a:sysClr>
              </a:solidFill>
            </a:endParaRPr>
          </a:p>
        </p:txBody>
      </p:sp>
      <mc:AlternateContent xmlns:mc="http://schemas.openxmlformats.org/markup-compatibility/2006" xmlns:a14="http://schemas.microsoft.com/office/drawing/2010/main">
        <mc:Choice Requires="a14">
          <p:sp>
            <p:nvSpPr>
              <p:cNvPr id="14" name="内容占位符 2">
                <a:extLst>
                  <a:ext uri="{FF2B5EF4-FFF2-40B4-BE49-F238E27FC236}">
                    <a16:creationId xmlns:a16="http://schemas.microsoft.com/office/drawing/2014/main" id="{EA03A090-A6CA-DB4B-B108-1E63536178B8}"/>
                  </a:ext>
                </a:extLst>
              </p:cNvPr>
              <p:cNvSpPr txBox="1">
                <a:spLocks/>
              </p:cNvSpPr>
              <p:nvPr/>
            </p:nvSpPr>
            <p:spPr>
              <a:xfrm>
                <a:off x="4605867" y="4811648"/>
                <a:ext cx="6714031" cy="173705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000" b="1" kern="1200" baseline="0">
                    <a:solidFill>
                      <a:schemeClr val="tx1">
                        <a:lumMod val="75000"/>
                        <a:lumOff val="25000"/>
                      </a:schemeClr>
                    </a:solidFill>
                    <a:latin typeface="Times New Roman" pitchFamily="18" charset="0"/>
                    <a:ea typeface="华文楷体" pitchFamily="2" charset="-122"/>
                    <a:cs typeface="+mn-cs"/>
                  </a:defRPr>
                </a:lvl1pPr>
                <a:lvl2pPr marL="742950" indent="-285750" algn="l" defTabSz="914400" rtl="0" eaLnBrk="1" latinLnBrk="0" hangingPunct="1">
                  <a:spcBef>
                    <a:spcPct val="20000"/>
                  </a:spcBef>
                  <a:buFont typeface="Courier New" pitchFamily="49" charset="0"/>
                  <a:buChar char="o"/>
                  <a:defRPr sz="2400" b="0" kern="1200" baseline="0">
                    <a:solidFill>
                      <a:schemeClr val="tx1">
                        <a:lumMod val="75000"/>
                        <a:lumOff val="25000"/>
                      </a:schemeClr>
                    </a:solidFill>
                    <a:latin typeface="Times New Roman" pitchFamily="18" charset="0"/>
                    <a:ea typeface="华文楷体" pitchFamily="2" charset="-122"/>
                    <a:cs typeface="+mn-cs"/>
                  </a:defRPr>
                </a:lvl2pPr>
                <a:lvl3pPr marL="1143000" indent="-228600" algn="l" defTabSz="914400" rtl="0" eaLnBrk="1" latinLnBrk="0" hangingPunct="1">
                  <a:spcBef>
                    <a:spcPct val="20000"/>
                  </a:spcBef>
                  <a:buFont typeface="Arial" pitchFamily="34" charset="0"/>
                  <a:buChar char="•"/>
                  <a:defRPr sz="2000" b="0" kern="1200" baseline="0">
                    <a:solidFill>
                      <a:schemeClr val="tx1">
                        <a:lumMod val="75000"/>
                        <a:lumOff val="25000"/>
                      </a:schemeClr>
                    </a:solidFill>
                    <a:latin typeface="Times New Roman" pitchFamily="18" charset="0"/>
                    <a:ea typeface="华文楷体" pitchFamily="2" charset="-122"/>
                    <a:cs typeface="+mn-cs"/>
                  </a:defRPr>
                </a:lvl3pPr>
                <a:lvl4pPr marL="1600200" indent="-228600" algn="l" defTabSz="914400" rtl="0" eaLnBrk="1" latinLnBrk="0" hangingPunct="1">
                  <a:spcBef>
                    <a:spcPct val="20000"/>
                  </a:spcBef>
                  <a:buFont typeface="Courier New" pitchFamily="49" charset="0"/>
                  <a:buChar char="o"/>
                  <a:defRPr sz="1600" b="0" kern="1200" baseline="0">
                    <a:solidFill>
                      <a:schemeClr val="tx1">
                        <a:lumMod val="75000"/>
                        <a:lumOff val="25000"/>
                      </a:schemeClr>
                    </a:solidFill>
                    <a:latin typeface="Times New Roman" pitchFamily="18" charset="0"/>
                    <a:ea typeface="华文楷体" pitchFamily="2" charset="-122"/>
                    <a:cs typeface="+mn-cs"/>
                  </a:defRPr>
                </a:lvl4pPr>
                <a:lvl5pPr marL="2057400" indent="-228600" algn="l" defTabSz="914400" rtl="0" eaLnBrk="1" latinLnBrk="0" hangingPunct="1">
                  <a:spcBef>
                    <a:spcPct val="20000"/>
                  </a:spcBef>
                  <a:buFont typeface="Arial" pitchFamily="34" charset="0"/>
                  <a:buChar char="•"/>
                  <a:defRPr sz="1600" b="0" kern="1200" baseline="0">
                    <a:solidFill>
                      <a:schemeClr val="tx1">
                        <a:lumMod val="75000"/>
                        <a:lumOff val="25000"/>
                      </a:schemeClr>
                    </a:solidFill>
                    <a:latin typeface="Times New Roman" pitchFamily="18" charset="0"/>
                    <a:ea typeface="华文楷体" pitchFamily="2" charset="-122"/>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1" indent="0">
                  <a:buNone/>
                  <a:defRPr/>
                </a:pPr>
                <a:r>
                  <a:rPr lang="en-US" altLang="zh-CN" sz="1800" dirty="0">
                    <a:solidFill>
                      <a:schemeClr val="tx1"/>
                    </a:solidFill>
                    <a:latin typeface="Calibri" charset="0"/>
                    <a:ea typeface="Calibri" charset="0"/>
                    <a:cs typeface="Calibri" charset="0"/>
                  </a:rPr>
                  <a:t>Refinement</a:t>
                </a:r>
                <a:r>
                  <a:rPr lang="zh-CN" altLang="en-US" sz="1800" b="1" dirty="0">
                    <a:solidFill>
                      <a:srgbClr val="FF0000"/>
                    </a:solidFill>
                    <a:latin typeface="Calibri" charset="0"/>
                    <a:ea typeface="Calibri" charset="0"/>
                    <a:cs typeface="Calibri" charset="0"/>
                  </a:rPr>
                  <a:t> </a:t>
                </a:r>
                <a14:m>
                  <m:oMath xmlns:m="http://schemas.openxmlformats.org/officeDocument/2006/math">
                    <m:r>
                      <a:rPr lang="en-US" altLang="zh-CN" sz="1800" b="1" i="1">
                        <a:solidFill>
                          <a:srgbClr val="FF0000"/>
                        </a:solidFill>
                        <a:latin typeface="Cambria Math" panose="02040503050406030204" pitchFamily="18" charset="0"/>
                        <a:ea typeface="Cambria Math" panose="02040503050406030204" pitchFamily="18" charset="0"/>
                        <a:cs typeface="Calibri" charset="0"/>
                      </a:rPr>
                      <m:t>ℒ</m:t>
                    </m:r>
                    <m:r>
                      <a:rPr lang="en-US" altLang="zh-CN" sz="1800" baseline="-25000">
                        <a:solidFill>
                          <a:srgbClr val="FF0000"/>
                        </a:solidFill>
                        <a:latin typeface="Cambria Math" panose="02040503050406030204" pitchFamily="18" charset="0"/>
                        <a:ea typeface="Cambria Math" panose="02040503050406030204" pitchFamily="18" charset="0"/>
                        <a:cs typeface="Calibri" charset="0"/>
                      </a:rPr>
                      <m:t>2</m:t>
                    </m:r>
                  </m:oMath>
                </a14:m>
                <a:r>
                  <a:rPr lang="zh-CN" altLang="en-US" sz="1800" b="1" dirty="0">
                    <a:solidFill>
                      <a:srgbClr val="FF0000"/>
                    </a:solidFill>
                    <a:latin typeface="Calibri" charset="0"/>
                    <a:ea typeface="Calibri" charset="0"/>
                    <a:cs typeface="Calibri" charset="0"/>
                  </a:rPr>
                  <a:t> </a:t>
                </a:r>
                <a:r>
                  <a:rPr lang="en-US" altLang="zh-CN" sz="1800" b="1" dirty="0">
                    <a:solidFill>
                      <a:srgbClr val="FF0000"/>
                    </a:solidFill>
                    <a:latin typeface="Calibri" charset="0"/>
                    <a:ea typeface="Calibri" charset="0"/>
                    <a:cs typeface="Calibri" charset="0"/>
                  </a:rPr>
                  <a:t>:</a:t>
                </a:r>
                <a:r>
                  <a:rPr lang="zh-CN" altLang="en-US" sz="1800" b="1" dirty="0">
                    <a:solidFill>
                      <a:srgbClr val="FF0000"/>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add</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a</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branch</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&lt;{</a:t>
                </a:r>
                <a:r>
                  <a:rPr lang="en-US" altLang="zh-CN" sz="1800" dirty="0" err="1">
                    <a:solidFill>
                      <a:schemeClr val="tx1"/>
                    </a:solidFill>
                    <a:latin typeface="Calibri" charset="0"/>
                    <a:ea typeface="Calibri" charset="0"/>
                    <a:cs typeface="Calibri" charset="0"/>
                  </a:rPr>
                  <a:t>i</a:t>
                </a:r>
                <a:r>
                  <a:rPr lang="en-US" altLang="zh-CN" sz="1800" dirty="0">
                    <a:solidFill>
                      <a:schemeClr val="tx1"/>
                    </a:solidFill>
                    <a:latin typeface="Calibri" charset="0"/>
                    <a:ea typeface="Calibri" charset="0"/>
                    <a:cs typeface="Calibri" charset="0"/>
                  </a:rPr>
                  <a:t>=0},</a:t>
                </a:r>
                <a:r>
                  <a:rPr lang="zh-CN" altLang="en-US" sz="1800" dirty="0">
                    <a:solidFill>
                      <a:schemeClr val="tx1"/>
                    </a:solidFill>
                  </a:rPr>
                  <a:t> ∅</a:t>
                </a:r>
                <a:r>
                  <a:rPr lang="en-US" altLang="zh-CN" sz="1800" dirty="0">
                    <a:solidFill>
                      <a:schemeClr val="tx1"/>
                    </a:solidFill>
                    <a:latin typeface="Calibri" charset="0"/>
                    <a:ea typeface="Calibri" charset="0"/>
                    <a:cs typeface="Calibri" charset="0"/>
                  </a:rPr>
                  <a:t>&gt;</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and</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a</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leaf</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node</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considering</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both</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the</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index</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and</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text</a:t>
                </a:r>
                <a:r>
                  <a:rPr lang="zh-CN" altLang="en-US" sz="1800" dirty="0">
                    <a:solidFill>
                      <a:schemeClr val="tx1"/>
                    </a:solidFill>
                    <a:latin typeface="Calibri" charset="0"/>
                    <a:ea typeface="Calibri" charset="0"/>
                    <a:cs typeface="Calibri" charset="0"/>
                  </a:rPr>
                  <a:t> </a:t>
                </a:r>
                <a:r>
                  <a:rPr lang="en-US" altLang="zh-CN" sz="1800" dirty="0">
                    <a:solidFill>
                      <a:schemeClr val="tx1"/>
                    </a:solidFill>
                    <a:latin typeface="Calibri" charset="0"/>
                    <a:ea typeface="Calibri" charset="0"/>
                    <a:cs typeface="Calibri" charset="0"/>
                  </a:rPr>
                  <a:t>attribute</a:t>
                </a:r>
                <a:r>
                  <a:rPr lang="zh-CN" altLang="en-US" sz="1800" dirty="0">
                    <a:solidFill>
                      <a:schemeClr val="tx1"/>
                    </a:solidFill>
                    <a:latin typeface="Calibri" charset="0"/>
                    <a:ea typeface="Calibri" charset="0"/>
                    <a:cs typeface="Calibri" charset="0"/>
                  </a:rPr>
                  <a:t>  </a:t>
                </a:r>
                <a:endParaRPr lang="en-US" altLang="zh-CN" sz="1800" dirty="0">
                  <a:solidFill>
                    <a:schemeClr val="tx1"/>
                  </a:solidFill>
                  <a:latin typeface="Calibri" charset="0"/>
                  <a:ea typeface="Calibri" charset="0"/>
                  <a:cs typeface="Calibri" charset="0"/>
                </a:endParaRPr>
              </a:p>
              <a:p>
                <a:pPr marL="257175" lvl="1" indent="-257175">
                  <a:buFontTx/>
                  <a:buChar char="-"/>
                  <a:defRPr/>
                </a:pPr>
                <a:r>
                  <a:rPr lang="en-US" altLang="zh-CN" sz="1800" dirty="0">
                    <a:solidFill>
                      <a:schemeClr val="tx1"/>
                    </a:solidFill>
                    <a:latin typeface="Calibri" charset="0"/>
                    <a:ea typeface="Calibri" charset="0"/>
                    <a:cs typeface="Calibri" charset="0"/>
                  </a:rPr>
                  <a:t>El</a:t>
                </a:r>
                <a:r>
                  <a:rPr lang="en" altLang="zh-CN" sz="1800" dirty="0" err="1">
                    <a:solidFill>
                      <a:schemeClr val="tx1"/>
                    </a:solidFill>
                    <a:latin typeface="Calibri" charset="0"/>
                    <a:ea typeface="Calibri" charset="0"/>
                    <a:cs typeface="Calibri" charset="0"/>
                  </a:rPr>
                  <a:t>iminate</a:t>
                </a:r>
                <a:r>
                  <a:rPr lang="en" altLang="zh-CN" sz="1800" dirty="0">
                    <a:solidFill>
                      <a:schemeClr val="tx1"/>
                    </a:solidFill>
                    <a:latin typeface="Calibri" charset="0"/>
                    <a:ea typeface="Calibri" charset="0"/>
                    <a:cs typeface="Calibri" charset="0"/>
                  </a:rPr>
                  <a:t> the non-deterministic transitions</a:t>
                </a:r>
              </a:p>
              <a:p>
                <a:pPr marL="257175" lvl="1" indent="-257175">
                  <a:buFontTx/>
                  <a:buChar char="-"/>
                  <a:defRPr/>
                </a:pPr>
                <a:r>
                  <a:rPr lang="en" altLang="zh-CN" sz="1800" dirty="0">
                    <a:solidFill>
                      <a:schemeClr val="tx1"/>
                    </a:solidFill>
                    <a:latin typeface="Calibri" charset="0"/>
                    <a:ea typeface="Calibri" charset="0"/>
                    <a:cs typeface="Calibri" charset="0"/>
                  </a:rPr>
                  <a:t>But different model widget (action) leads to same target transition</a:t>
                </a:r>
              </a:p>
              <a:p>
                <a:pPr marL="257175" lvl="1" indent="-257175">
                  <a:buFontTx/>
                  <a:buChar char="-"/>
                  <a:defRPr/>
                </a:pPr>
                <a:r>
                  <a:rPr lang="en-US" altLang="zh-CN" sz="1800" b="1" dirty="0">
                    <a:solidFill>
                      <a:srgbClr val="FF0000"/>
                    </a:solidFill>
                    <a:latin typeface="Calibri" charset="0"/>
                    <a:ea typeface="Calibri" charset="0"/>
                    <a:cs typeface="Calibri" charset="0"/>
                  </a:rPr>
                  <a:t>State</a:t>
                </a:r>
                <a:r>
                  <a:rPr lang="zh-CN" altLang="en-US" sz="1800" b="1" dirty="0">
                    <a:solidFill>
                      <a:srgbClr val="FF0000"/>
                    </a:solidFill>
                    <a:latin typeface="Calibri" charset="0"/>
                    <a:ea typeface="Calibri" charset="0"/>
                    <a:cs typeface="Calibri" charset="0"/>
                  </a:rPr>
                  <a:t> </a:t>
                </a:r>
                <a:r>
                  <a:rPr lang="en-US" altLang="zh-CN" sz="1800" b="1" dirty="0">
                    <a:solidFill>
                      <a:srgbClr val="FF0000"/>
                    </a:solidFill>
                    <a:latin typeface="Calibri" charset="0"/>
                    <a:ea typeface="Calibri" charset="0"/>
                    <a:cs typeface="Calibri" charset="0"/>
                  </a:rPr>
                  <a:t>explosion</a:t>
                </a:r>
              </a:p>
            </p:txBody>
          </p:sp>
        </mc:Choice>
        <mc:Fallback xmlns="">
          <p:sp>
            <p:nvSpPr>
              <p:cNvPr id="14" name="内容占位符 2">
                <a:extLst>
                  <a:ext uri="{FF2B5EF4-FFF2-40B4-BE49-F238E27FC236}">
                    <a16:creationId xmlns:a16="http://schemas.microsoft.com/office/drawing/2014/main" id="{EA03A090-A6CA-DB4B-B108-1E63536178B8}"/>
                  </a:ext>
                </a:extLst>
              </p:cNvPr>
              <p:cNvSpPr txBox="1">
                <a:spLocks noRot="1" noChangeAspect="1" noMove="1" noResize="1" noEditPoints="1" noAdjustHandles="1" noChangeArrowheads="1" noChangeShapeType="1" noTextEdit="1"/>
              </p:cNvSpPr>
              <p:nvPr/>
            </p:nvSpPr>
            <p:spPr>
              <a:xfrm>
                <a:off x="4605867" y="4811648"/>
                <a:ext cx="6714031" cy="1737050"/>
              </a:xfrm>
              <a:prstGeom prst="rect">
                <a:avLst/>
              </a:prstGeom>
              <a:blipFill>
                <a:blip r:embed="rId5"/>
                <a:stretch>
                  <a:fillRect l="-1134" t="-2174"/>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5A95218F-87E3-564F-865A-4DFEEF3DCB70}"/>
              </a:ext>
            </a:extLst>
          </p:cNvPr>
          <p:cNvPicPr>
            <a:picLocks noChangeAspect="1"/>
          </p:cNvPicPr>
          <p:nvPr/>
        </p:nvPicPr>
        <p:blipFill>
          <a:blip r:embed="rId6"/>
          <a:stretch>
            <a:fillRect/>
          </a:stretch>
        </p:blipFill>
        <p:spPr>
          <a:xfrm>
            <a:off x="1176867" y="2499756"/>
            <a:ext cx="6858000" cy="2043582"/>
          </a:xfrm>
          <a:prstGeom prst="rect">
            <a:avLst/>
          </a:prstGeom>
        </p:spPr>
      </p:pic>
      <p:sp>
        <p:nvSpPr>
          <p:cNvPr id="10" name="矩形 9">
            <a:extLst>
              <a:ext uri="{FF2B5EF4-FFF2-40B4-BE49-F238E27FC236}">
                <a16:creationId xmlns:a16="http://schemas.microsoft.com/office/drawing/2014/main" id="{0056EB3D-AD0C-B54D-AD8C-EF3AD4F85626}"/>
              </a:ext>
            </a:extLst>
          </p:cNvPr>
          <p:cNvSpPr/>
          <p:nvPr/>
        </p:nvSpPr>
        <p:spPr>
          <a:xfrm>
            <a:off x="1176867" y="2326353"/>
            <a:ext cx="3409950" cy="2142974"/>
          </a:xfrm>
          <a:prstGeom prst="rect">
            <a:avLst/>
          </a:prstGeom>
          <a:solidFill>
            <a:schemeClr val="accent6">
              <a:lumMod val="60000"/>
              <a:lumOff val="40000"/>
              <a:alpha val="9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1" name="矩形 10">
            <a:extLst>
              <a:ext uri="{FF2B5EF4-FFF2-40B4-BE49-F238E27FC236}">
                <a16:creationId xmlns:a16="http://schemas.microsoft.com/office/drawing/2014/main" id="{C9478BED-37DE-9543-9E23-68EAAABA0CEE}"/>
              </a:ext>
            </a:extLst>
          </p:cNvPr>
          <p:cNvSpPr/>
          <p:nvPr/>
        </p:nvSpPr>
        <p:spPr>
          <a:xfrm>
            <a:off x="6011447" y="4063403"/>
            <a:ext cx="2023420" cy="479935"/>
          </a:xfrm>
          <a:prstGeom prst="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F832D9B-B83F-814C-A56E-8B269576D418}"/>
                  </a:ext>
                </a:extLst>
              </p:cNvPr>
              <p:cNvSpPr/>
              <p:nvPr/>
            </p:nvSpPr>
            <p:spPr>
              <a:xfrm>
                <a:off x="5596466" y="1682652"/>
                <a:ext cx="5630003" cy="461665"/>
              </a:xfrm>
              <a:prstGeom prst="rect">
                <a:avLst/>
              </a:prstGeom>
            </p:spPr>
            <p:txBody>
              <a:bodyPr wrap="none">
                <a:spAutoFit/>
              </a:bodyPr>
              <a:lstStyle/>
              <a:p>
                <a:pPr marL="0" lvl="1" indent="0">
                  <a:buNone/>
                  <a:defRPr/>
                </a:pPr>
                <a:r>
                  <a:rPr lang="en-US" altLang="zh-CN" sz="2400" b="1" dirty="0">
                    <a:solidFill>
                      <a:srgbClr val="FF0000"/>
                    </a:solidFill>
                    <a:latin typeface="Calibri" charset="0"/>
                    <a:ea typeface="Calibri" charset="0"/>
                    <a:cs typeface="Calibri" charset="0"/>
                  </a:rPr>
                  <a:t>State</a:t>
                </a:r>
                <a:r>
                  <a:rPr lang="zh-CN" altLang="en-US" sz="2400" b="1" dirty="0">
                    <a:solidFill>
                      <a:srgbClr val="FF0000"/>
                    </a:solidFill>
                    <a:latin typeface="Calibri" charset="0"/>
                    <a:ea typeface="Calibri" charset="0"/>
                    <a:cs typeface="Calibri" charset="0"/>
                  </a:rPr>
                  <a:t> </a:t>
                </a:r>
                <a:r>
                  <a:rPr lang="en" altLang="zh-CN" sz="2400" b="1" dirty="0">
                    <a:solidFill>
                      <a:srgbClr val="FF0000"/>
                    </a:solidFill>
                    <a:latin typeface="Calibri" charset="0"/>
                    <a:ea typeface="Calibri" charset="0"/>
                    <a:cs typeface="Calibri" charset="0"/>
                  </a:rPr>
                  <a:t>Coarsening</a:t>
                </a:r>
                <a:r>
                  <a:rPr lang="en-US" altLang="zh-CN" sz="2400" b="1" dirty="0">
                    <a:solidFill>
                      <a:srgbClr val="FF0000"/>
                    </a:solidFill>
                    <a:latin typeface="Calibri" charset="0"/>
                    <a:ea typeface="Calibri" charset="0"/>
                    <a:cs typeface="Calibri" charset="0"/>
                  </a:rPr>
                  <a:t>:</a:t>
                </a:r>
                <a:r>
                  <a:rPr lang="zh-CN" altLang="en-US" sz="2400" b="1" dirty="0">
                    <a:solidFill>
                      <a:srgbClr val="FF0000"/>
                    </a:solidFill>
                    <a:latin typeface="Calibri" charset="0"/>
                    <a:ea typeface="Calibri" charset="0"/>
                    <a:cs typeface="Calibri" charset="0"/>
                  </a:rPr>
                  <a:t> </a:t>
                </a:r>
                <a:r>
                  <a:rPr lang="en-US" altLang="zh-CN" sz="2400" dirty="0">
                    <a:latin typeface="Calibri" charset="0"/>
                    <a:ea typeface="Calibri" charset="0"/>
                    <a:cs typeface="Calibri" charset="0"/>
                  </a:rPr>
                  <a:t>revert</a:t>
                </a:r>
                <a:r>
                  <a:rPr lang="zh-CN" altLang="en-US" sz="2400" dirty="0">
                    <a:latin typeface="Calibri" charset="0"/>
                    <a:ea typeface="Calibri" charset="0"/>
                    <a:cs typeface="Calibri" charset="0"/>
                  </a:rPr>
                  <a:t> </a:t>
                </a:r>
                <a:r>
                  <a:rPr lang="en-US" altLang="zh-CN" sz="2400" dirty="0">
                    <a:latin typeface="Calibri" charset="0"/>
                    <a:ea typeface="Calibri" charset="0"/>
                    <a:cs typeface="Calibri" charset="0"/>
                  </a:rPr>
                  <a:t>to</a:t>
                </a:r>
                <a:r>
                  <a:rPr lang="zh-CN" altLang="en-US" sz="2400" dirty="0">
                    <a:latin typeface="Calibri" charset="0"/>
                    <a:ea typeface="Calibri" charset="0"/>
                    <a:cs typeface="Calibri" charset="0"/>
                  </a:rPr>
                  <a:t> </a:t>
                </a:r>
                <a:r>
                  <a:rPr lang="en-US" altLang="zh-CN" sz="2400" dirty="0">
                    <a:latin typeface="Calibri" charset="0"/>
                    <a:ea typeface="Calibri" charset="0"/>
                    <a:cs typeface="Calibri" charset="0"/>
                  </a:rPr>
                  <a:t>the</a:t>
                </a:r>
                <a:r>
                  <a:rPr lang="zh-CN" altLang="en-US" sz="2400" dirty="0">
                    <a:latin typeface="Calibri" charset="0"/>
                    <a:ea typeface="Calibri" charset="0"/>
                    <a:cs typeface="Calibri" charset="0"/>
                  </a:rPr>
                  <a:t> </a:t>
                </a:r>
                <a:r>
                  <a:rPr lang="en-US" altLang="zh-CN" sz="2400" dirty="0">
                    <a:latin typeface="Calibri" charset="0"/>
                    <a:ea typeface="Calibri" charset="0"/>
                    <a:cs typeface="Calibri" charset="0"/>
                  </a:rPr>
                  <a:t>previous</a:t>
                </a:r>
                <a:r>
                  <a:rPr lang="en-US" altLang="zh-CN" sz="2400" dirty="0">
                    <a:ea typeface="Cambria Math" panose="02040503050406030204" pitchFamily="18" charset="0"/>
                    <a:cs typeface="Calibri" charset="0"/>
                  </a:rPr>
                  <a:t> </a:t>
                </a:r>
                <a14:m>
                  <m:oMath xmlns:m="http://schemas.openxmlformats.org/officeDocument/2006/math">
                    <m:r>
                      <a:rPr lang="en-US" altLang="zh-CN" sz="2400" b="1" i="1">
                        <a:solidFill>
                          <a:srgbClr val="FF0000"/>
                        </a:solidFill>
                        <a:latin typeface="Cambria Math" panose="02040503050406030204" pitchFamily="18" charset="0"/>
                        <a:ea typeface="Cambria Math" panose="02040503050406030204" pitchFamily="18" charset="0"/>
                        <a:cs typeface="Calibri" charset="0"/>
                      </a:rPr>
                      <m:t>ℒ</m:t>
                    </m:r>
                    <m:r>
                      <a:rPr lang="en-US" altLang="zh-CN" sz="2400" baseline="-25000">
                        <a:solidFill>
                          <a:srgbClr val="FF0000"/>
                        </a:solidFill>
                        <a:latin typeface="Cambria Math" panose="02040503050406030204" pitchFamily="18" charset="0"/>
                        <a:ea typeface="Cambria Math" panose="02040503050406030204" pitchFamily="18" charset="0"/>
                        <a:cs typeface="Calibri" charset="0"/>
                      </a:rPr>
                      <m:t>1</m:t>
                    </m:r>
                  </m:oMath>
                </a14:m>
                <a:r>
                  <a:rPr lang="zh-CN" altLang="en-US" sz="2400" b="1" dirty="0">
                    <a:latin typeface="Calibri" charset="0"/>
                    <a:ea typeface="Calibri" charset="0"/>
                    <a:cs typeface="Calibri" charset="0"/>
                  </a:rPr>
                  <a:t> </a:t>
                </a:r>
                <a:endParaRPr lang="en" altLang="zh-CN" sz="2400" b="1" dirty="0">
                  <a:solidFill>
                    <a:srgbClr val="FF0000"/>
                  </a:solidFill>
                  <a:latin typeface="Calibri" charset="0"/>
                  <a:ea typeface="Calibri" charset="0"/>
                  <a:cs typeface="Calibri" charset="0"/>
                </a:endParaRPr>
              </a:p>
            </p:txBody>
          </p:sp>
        </mc:Choice>
        <mc:Fallback xmlns="">
          <p:sp>
            <p:nvSpPr>
              <p:cNvPr id="7" name="矩形 6">
                <a:extLst>
                  <a:ext uri="{FF2B5EF4-FFF2-40B4-BE49-F238E27FC236}">
                    <a16:creationId xmlns:a16="http://schemas.microsoft.com/office/drawing/2014/main" id="{BF832D9B-B83F-814C-A56E-8B269576D418}"/>
                  </a:ext>
                </a:extLst>
              </p:cNvPr>
              <p:cNvSpPr>
                <a:spLocks noRot="1" noChangeAspect="1" noMove="1" noResize="1" noEditPoints="1" noAdjustHandles="1" noChangeArrowheads="1" noChangeShapeType="1" noTextEdit="1"/>
              </p:cNvSpPr>
              <p:nvPr/>
            </p:nvSpPr>
            <p:spPr>
              <a:xfrm>
                <a:off x="5596466" y="1682652"/>
                <a:ext cx="5630003" cy="461665"/>
              </a:xfrm>
              <a:prstGeom prst="rect">
                <a:avLst/>
              </a:prstGeom>
              <a:blipFill>
                <a:blip r:embed="rId7"/>
                <a:stretch>
                  <a:fillRect l="-1802" t="-8108" b="-29730"/>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DD1C36B8-F8DF-E84C-8DF9-C586A836C0AD}"/>
              </a:ext>
            </a:extLst>
          </p:cNvPr>
          <p:cNvSpPr/>
          <p:nvPr/>
        </p:nvSpPr>
        <p:spPr>
          <a:xfrm>
            <a:off x="8469427" y="3354221"/>
            <a:ext cx="2850471" cy="830997"/>
          </a:xfrm>
          <a:prstGeom prst="rect">
            <a:avLst/>
          </a:prstGeom>
        </p:spPr>
        <p:txBody>
          <a:bodyPr wrap="square">
            <a:spAutoFit/>
          </a:bodyPr>
          <a:lstStyle/>
          <a:p>
            <a:r>
              <a:rPr kumimoji="1" lang="en-US" altLang="zh-CN" sz="2400" b="1" dirty="0">
                <a:solidFill>
                  <a:srgbClr val="FF0000"/>
                </a:solidFill>
              </a:rPr>
              <a:t>This is a function for AMOLA (C-Lv5)</a:t>
            </a:r>
            <a:endParaRPr lang="zh-CN" altLang="en-US" sz="2400" b="1" dirty="0">
              <a:solidFill>
                <a:srgbClr val="FF0000"/>
              </a:solidFill>
            </a:endParaRPr>
          </a:p>
        </p:txBody>
      </p:sp>
    </p:spTree>
    <p:custDataLst>
      <p:tags r:id="rId1"/>
    </p:custDataLst>
    <p:extLst>
      <p:ext uri="{BB962C8B-B14F-4D97-AF65-F5344CB8AC3E}">
        <p14:creationId xmlns:p14="http://schemas.microsoft.com/office/powerpoint/2010/main" val="616175358"/>
      </p:ext>
    </p:extLst>
  </p:cSld>
  <p:clrMapOvr>
    <a:masterClrMapping/>
  </p:clrMapOvr>
  <mc:AlternateContent xmlns:mc="http://schemas.openxmlformats.org/markup-compatibility/2006" xmlns:p14="http://schemas.microsoft.com/office/powerpoint/2010/main">
    <mc:Choice Requires="p14">
      <p:transition p14:dur="0" advTm="102018"/>
    </mc:Choice>
    <mc:Fallback xmlns="">
      <p:transition advTm="1020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60133C52-EF15-4CF1-B390-D374BC9AB1AA}" type="slidenum">
              <a:rPr lang="zh-CN" altLang="en-US" smtClean="0"/>
              <a:t>14</a:t>
            </a:fld>
            <a:endParaRPr lang="zh-CN" altLang="en-US"/>
          </a:p>
        </p:txBody>
      </p:sp>
      <p:sp>
        <p:nvSpPr>
          <p:cNvPr id="16" name="内容占位符 2">
            <a:extLst>
              <a:ext uri="{FF2B5EF4-FFF2-40B4-BE49-F238E27FC236}">
                <a16:creationId xmlns:a16="http://schemas.microsoft.com/office/drawing/2014/main" id="{E36A97C1-FAA3-244F-840E-A12D7476BF5A}"/>
              </a:ext>
            </a:extLst>
          </p:cNvPr>
          <p:cNvSpPr txBox="1">
            <a:spLocks/>
          </p:cNvSpPr>
          <p:nvPr/>
        </p:nvSpPr>
        <p:spPr>
          <a:xfrm>
            <a:off x="3009900" y="1658984"/>
            <a:ext cx="6428168" cy="360014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000" b="1" kern="1200" baseline="0">
                <a:solidFill>
                  <a:schemeClr val="tx1">
                    <a:lumMod val="75000"/>
                    <a:lumOff val="25000"/>
                  </a:schemeClr>
                </a:solidFill>
                <a:latin typeface="Times New Roman" pitchFamily="18" charset="0"/>
                <a:ea typeface="华文楷体" pitchFamily="2" charset="-122"/>
                <a:cs typeface="+mn-cs"/>
              </a:defRPr>
            </a:lvl1pPr>
            <a:lvl2pPr marL="742950" indent="-285750" algn="l" defTabSz="914400" rtl="0" eaLnBrk="1" latinLnBrk="0" hangingPunct="1">
              <a:spcBef>
                <a:spcPct val="20000"/>
              </a:spcBef>
              <a:buFont typeface="Courier New" pitchFamily="49" charset="0"/>
              <a:buChar char="o"/>
              <a:defRPr sz="2400" b="0" kern="1200" baseline="0">
                <a:solidFill>
                  <a:schemeClr val="tx1">
                    <a:lumMod val="75000"/>
                    <a:lumOff val="25000"/>
                  </a:schemeClr>
                </a:solidFill>
                <a:latin typeface="Times New Roman" pitchFamily="18" charset="0"/>
                <a:ea typeface="华文楷体" pitchFamily="2" charset="-122"/>
                <a:cs typeface="+mn-cs"/>
              </a:defRPr>
            </a:lvl2pPr>
            <a:lvl3pPr marL="1143000" indent="-228600" algn="l" defTabSz="914400" rtl="0" eaLnBrk="1" latinLnBrk="0" hangingPunct="1">
              <a:spcBef>
                <a:spcPct val="20000"/>
              </a:spcBef>
              <a:buFont typeface="Arial" pitchFamily="34" charset="0"/>
              <a:buChar char="•"/>
              <a:defRPr sz="2000" b="0" kern="1200" baseline="0">
                <a:solidFill>
                  <a:schemeClr val="tx1">
                    <a:lumMod val="75000"/>
                    <a:lumOff val="25000"/>
                  </a:schemeClr>
                </a:solidFill>
                <a:latin typeface="Times New Roman" pitchFamily="18" charset="0"/>
                <a:ea typeface="华文楷体" pitchFamily="2" charset="-122"/>
                <a:cs typeface="+mn-cs"/>
              </a:defRPr>
            </a:lvl3pPr>
            <a:lvl4pPr marL="1600200" indent="-228600" algn="l" defTabSz="914400" rtl="0" eaLnBrk="1" latinLnBrk="0" hangingPunct="1">
              <a:spcBef>
                <a:spcPct val="20000"/>
              </a:spcBef>
              <a:buFont typeface="Courier New" pitchFamily="49" charset="0"/>
              <a:buChar char="o"/>
              <a:defRPr sz="1600" b="0" kern="1200" baseline="0">
                <a:solidFill>
                  <a:schemeClr val="tx1">
                    <a:lumMod val="75000"/>
                    <a:lumOff val="25000"/>
                  </a:schemeClr>
                </a:solidFill>
                <a:latin typeface="Times New Roman" pitchFamily="18" charset="0"/>
                <a:ea typeface="华文楷体" pitchFamily="2" charset="-122"/>
                <a:cs typeface="+mn-cs"/>
              </a:defRPr>
            </a:lvl4pPr>
            <a:lvl5pPr marL="2057400" indent="-228600" algn="l" defTabSz="914400" rtl="0" eaLnBrk="1" latinLnBrk="0" hangingPunct="1">
              <a:spcBef>
                <a:spcPct val="20000"/>
              </a:spcBef>
              <a:buFont typeface="Arial" pitchFamily="34" charset="0"/>
              <a:buChar char="•"/>
              <a:defRPr sz="1600" b="0" kern="1200" baseline="0">
                <a:solidFill>
                  <a:schemeClr val="tx1">
                    <a:lumMod val="75000"/>
                    <a:lumOff val="25000"/>
                  </a:schemeClr>
                </a:solidFill>
                <a:latin typeface="Times New Roman" pitchFamily="18" charset="0"/>
                <a:ea typeface="华文楷体" pitchFamily="2" charset="-122"/>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lvl="1" indent="0">
              <a:buNone/>
              <a:defRPr/>
            </a:pPr>
            <a:endParaRPr lang="en-US" altLang="zh-CN" sz="1500" dirty="0">
              <a:solidFill>
                <a:sysClr val="windowText" lastClr="000000">
                  <a:lumMod val="75000"/>
                  <a:lumOff val="25000"/>
                </a:sysClr>
              </a:solidFill>
              <a:ea typeface="楷体" panose="02010609060101010101" pitchFamily="49" charset="-122"/>
              <a:cs typeface="Times New Roman" panose="02020603050405020304" pitchFamily="18" charset="0"/>
            </a:endParaRPr>
          </a:p>
          <a:p>
            <a:pPr lvl="1">
              <a:defRPr/>
            </a:pPr>
            <a:endParaRPr lang="en-US" altLang="zh-CN" sz="1500" dirty="0">
              <a:solidFill>
                <a:sysClr val="windowText" lastClr="000000">
                  <a:lumMod val="75000"/>
                  <a:lumOff val="25000"/>
                </a:sysClr>
              </a:solidFill>
            </a:endParaRPr>
          </a:p>
        </p:txBody>
      </p:sp>
      <p:sp>
        <p:nvSpPr>
          <p:cNvPr id="12" name="内容占位符 2">
            <a:extLst>
              <a:ext uri="{FF2B5EF4-FFF2-40B4-BE49-F238E27FC236}">
                <a16:creationId xmlns:a16="http://schemas.microsoft.com/office/drawing/2014/main" id="{F5BCC4A1-5E60-984A-BE33-7415DD2B4998}"/>
              </a:ext>
            </a:extLst>
          </p:cNvPr>
          <p:cNvSpPr txBox="1">
            <a:spLocks/>
          </p:cNvSpPr>
          <p:nvPr/>
        </p:nvSpPr>
        <p:spPr>
          <a:xfrm>
            <a:off x="3124200" y="1773284"/>
            <a:ext cx="6428168" cy="360014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000" b="1" kern="1200" baseline="0">
                <a:solidFill>
                  <a:schemeClr val="tx1">
                    <a:lumMod val="75000"/>
                    <a:lumOff val="25000"/>
                  </a:schemeClr>
                </a:solidFill>
                <a:latin typeface="Times New Roman" pitchFamily="18" charset="0"/>
                <a:ea typeface="华文楷体" pitchFamily="2" charset="-122"/>
                <a:cs typeface="+mn-cs"/>
              </a:defRPr>
            </a:lvl1pPr>
            <a:lvl2pPr marL="742950" indent="-285750" algn="l" defTabSz="914400" rtl="0" eaLnBrk="1" latinLnBrk="0" hangingPunct="1">
              <a:spcBef>
                <a:spcPct val="20000"/>
              </a:spcBef>
              <a:buFont typeface="Courier New" pitchFamily="49" charset="0"/>
              <a:buChar char="o"/>
              <a:defRPr sz="2400" b="0" kern="1200" baseline="0">
                <a:solidFill>
                  <a:schemeClr val="tx1">
                    <a:lumMod val="75000"/>
                    <a:lumOff val="25000"/>
                  </a:schemeClr>
                </a:solidFill>
                <a:latin typeface="Times New Roman" pitchFamily="18" charset="0"/>
                <a:ea typeface="华文楷体" pitchFamily="2" charset="-122"/>
                <a:cs typeface="+mn-cs"/>
              </a:defRPr>
            </a:lvl2pPr>
            <a:lvl3pPr marL="1143000" indent="-228600" algn="l" defTabSz="914400" rtl="0" eaLnBrk="1" latinLnBrk="0" hangingPunct="1">
              <a:spcBef>
                <a:spcPct val="20000"/>
              </a:spcBef>
              <a:buFont typeface="Arial" pitchFamily="34" charset="0"/>
              <a:buChar char="•"/>
              <a:defRPr sz="2000" b="0" kern="1200" baseline="0">
                <a:solidFill>
                  <a:schemeClr val="tx1">
                    <a:lumMod val="75000"/>
                    <a:lumOff val="25000"/>
                  </a:schemeClr>
                </a:solidFill>
                <a:latin typeface="Times New Roman" pitchFamily="18" charset="0"/>
                <a:ea typeface="华文楷体" pitchFamily="2" charset="-122"/>
                <a:cs typeface="+mn-cs"/>
              </a:defRPr>
            </a:lvl3pPr>
            <a:lvl4pPr marL="1600200" indent="-228600" algn="l" defTabSz="914400" rtl="0" eaLnBrk="1" latinLnBrk="0" hangingPunct="1">
              <a:spcBef>
                <a:spcPct val="20000"/>
              </a:spcBef>
              <a:buFont typeface="Courier New" pitchFamily="49" charset="0"/>
              <a:buChar char="o"/>
              <a:defRPr sz="1600" b="0" kern="1200" baseline="0">
                <a:solidFill>
                  <a:schemeClr val="tx1">
                    <a:lumMod val="75000"/>
                    <a:lumOff val="25000"/>
                  </a:schemeClr>
                </a:solidFill>
                <a:latin typeface="Times New Roman" pitchFamily="18" charset="0"/>
                <a:ea typeface="华文楷体" pitchFamily="2" charset="-122"/>
                <a:cs typeface="+mn-cs"/>
              </a:defRPr>
            </a:lvl4pPr>
            <a:lvl5pPr marL="2057400" indent="-228600" algn="l" defTabSz="914400" rtl="0" eaLnBrk="1" latinLnBrk="0" hangingPunct="1">
              <a:spcBef>
                <a:spcPct val="20000"/>
              </a:spcBef>
              <a:buFont typeface="Arial" pitchFamily="34" charset="0"/>
              <a:buChar char="•"/>
              <a:defRPr sz="1600" b="0" kern="1200" baseline="0">
                <a:solidFill>
                  <a:schemeClr val="tx1">
                    <a:lumMod val="75000"/>
                    <a:lumOff val="25000"/>
                  </a:schemeClr>
                </a:solidFill>
                <a:latin typeface="Times New Roman" pitchFamily="18" charset="0"/>
                <a:ea typeface="华文楷体" pitchFamily="2" charset="-122"/>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lvl="1" indent="0">
              <a:buNone/>
              <a:defRPr/>
            </a:pPr>
            <a:endParaRPr lang="en-US" altLang="zh-CN" sz="1500" dirty="0">
              <a:solidFill>
                <a:sysClr val="windowText" lastClr="000000">
                  <a:lumMod val="75000"/>
                  <a:lumOff val="25000"/>
                </a:sysClr>
              </a:solidFill>
              <a:ea typeface="楷体" panose="02010609060101010101" pitchFamily="49" charset="-122"/>
              <a:cs typeface="Times New Roman" panose="02020603050405020304" pitchFamily="18" charset="0"/>
            </a:endParaRPr>
          </a:p>
          <a:p>
            <a:pPr lvl="1">
              <a:defRPr/>
            </a:pPr>
            <a:endParaRPr lang="en-US" altLang="zh-CN" sz="1500" dirty="0">
              <a:solidFill>
                <a:sysClr val="windowText" lastClr="000000">
                  <a:lumMod val="75000"/>
                  <a:lumOff val="25000"/>
                </a:sysClr>
              </a:solidFill>
            </a:endParaRPr>
          </a:p>
        </p:txBody>
      </p:sp>
      <mc:AlternateContent xmlns:mc="http://schemas.openxmlformats.org/markup-compatibility/2006" xmlns:a14="http://schemas.microsoft.com/office/drawing/2010/main">
        <mc:Choice Requires="a14">
          <p:sp>
            <p:nvSpPr>
              <p:cNvPr id="14" name="内容占位符 2">
                <a:extLst>
                  <a:ext uri="{FF2B5EF4-FFF2-40B4-BE49-F238E27FC236}">
                    <a16:creationId xmlns:a16="http://schemas.microsoft.com/office/drawing/2014/main" id="{EA03A090-A6CA-DB4B-B108-1E63536178B8}"/>
                  </a:ext>
                </a:extLst>
              </p:cNvPr>
              <p:cNvSpPr txBox="1">
                <a:spLocks/>
              </p:cNvSpPr>
              <p:nvPr/>
            </p:nvSpPr>
            <p:spPr>
              <a:xfrm>
                <a:off x="5605917" y="5341726"/>
                <a:ext cx="5747883" cy="87379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000" b="1" kern="1200" baseline="0">
                    <a:solidFill>
                      <a:schemeClr val="tx1">
                        <a:lumMod val="75000"/>
                        <a:lumOff val="25000"/>
                      </a:schemeClr>
                    </a:solidFill>
                    <a:latin typeface="Times New Roman" pitchFamily="18" charset="0"/>
                    <a:ea typeface="华文楷体" pitchFamily="2" charset="-122"/>
                    <a:cs typeface="+mn-cs"/>
                  </a:defRPr>
                </a:lvl1pPr>
                <a:lvl2pPr marL="742950" indent="-285750" algn="l" defTabSz="914400" rtl="0" eaLnBrk="1" latinLnBrk="0" hangingPunct="1">
                  <a:spcBef>
                    <a:spcPct val="20000"/>
                  </a:spcBef>
                  <a:buFont typeface="Courier New" pitchFamily="49" charset="0"/>
                  <a:buChar char="o"/>
                  <a:defRPr sz="2400" b="0" kern="1200" baseline="0">
                    <a:solidFill>
                      <a:schemeClr val="tx1">
                        <a:lumMod val="75000"/>
                        <a:lumOff val="25000"/>
                      </a:schemeClr>
                    </a:solidFill>
                    <a:latin typeface="Times New Roman" pitchFamily="18" charset="0"/>
                    <a:ea typeface="华文楷体" pitchFamily="2" charset="-122"/>
                    <a:cs typeface="+mn-cs"/>
                  </a:defRPr>
                </a:lvl2pPr>
                <a:lvl3pPr marL="1143000" indent="-228600" algn="l" defTabSz="914400" rtl="0" eaLnBrk="1" latinLnBrk="0" hangingPunct="1">
                  <a:spcBef>
                    <a:spcPct val="20000"/>
                  </a:spcBef>
                  <a:buFont typeface="Arial" pitchFamily="34" charset="0"/>
                  <a:buChar char="•"/>
                  <a:defRPr sz="2000" b="0" kern="1200" baseline="0">
                    <a:solidFill>
                      <a:schemeClr val="tx1">
                        <a:lumMod val="75000"/>
                        <a:lumOff val="25000"/>
                      </a:schemeClr>
                    </a:solidFill>
                    <a:latin typeface="Times New Roman" pitchFamily="18" charset="0"/>
                    <a:ea typeface="华文楷体" pitchFamily="2" charset="-122"/>
                    <a:cs typeface="+mn-cs"/>
                  </a:defRPr>
                </a:lvl3pPr>
                <a:lvl4pPr marL="1600200" indent="-228600" algn="l" defTabSz="914400" rtl="0" eaLnBrk="1" latinLnBrk="0" hangingPunct="1">
                  <a:spcBef>
                    <a:spcPct val="20000"/>
                  </a:spcBef>
                  <a:buFont typeface="Courier New" pitchFamily="49" charset="0"/>
                  <a:buChar char="o"/>
                  <a:defRPr sz="1600" b="0" kern="1200" baseline="0">
                    <a:solidFill>
                      <a:schemeClr val="tx1">
                        <a:lumMod val="75000"/>
                        <a:lumOff val="25000"/>
                      </a:schemeClr>
                    </a:solidFill>
                    <a:latin typeface="Times New Roman" pitchFamily="18" charset="0"/>
                    <a:ea typeface="华文楷体" pitchFamily="2" charset="-122"/>
                    <a:cs typeface="+mn-cs"/>
                  </a:defRPr>
                </a:lvl4pPr>
                <a:lvl5pPr marL="2057400" indent="-228600" algn="l" defTabSz="914400" rtl="0" eaLnBrk="1" latinLnBrk="0" hangingPunct="1">
                  <a:spcBef>
                    <a:spcPct val="20000"/>
                  </a:spcBef>
                  <a:buFont typeface="Arial" pitchFamily="34" charset="0"/>
                  <a:buChar char="•"/>
                  <a:defRPr sz="1600" b="0" kern="1200" baseline="0">
                    <a:solidFill>
                      <a:schemeClr val="tx1">
                        <a:lumMod val="75000"/>
                        <a:lumOff val="25000"/>
                      </a:schemeClr>
                    </a:solidFill>
                    <a:latin typeface="Times New Roman" pitchFamily="18" charset="0"/>
                    <a:ea typeface="华文楷体" pitchFamily="2" charset="-122"/>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1" indent="0">
                  <a:buNone/>
                  <a:defRPr/>
                </a:pPr>
                <a:r>
                  <a:rPr lang="en-US" altLang="zh-CN" dirty="0">
                    <a:solidFill>
                      <a:schemeClr val="tx1"/>
                    </a:solidFill>
                    <a:latin typeface="Calibri" charset="0"/>
                    <a:ea typeface="Calibri" charset="0"/>
                    <a:cs typeface="Calibri" charset="0"/>
                  </a:rPr>
                  <a:t>Refinement</a:t>
                </a:r>
                <a:r>
                  <a:rPr lang="zh-CN" altLang="en-US" b="1" dirty="0">
                    <a:solidFill>
                      <a:srgbClr val="FF0000"/>
                    </a:solidFill>
                    <a:latin typeface="Calibri" charset="0"/>
                    <a:ea typeface="Calibri" charset="0"/>
                    <a:cs typeface="Calibri" charset="0"/>
                  </a:rPr>
                  <a:t> </a:t>
                </a:r>
                <a14:m>
                  <m:oMath xmlns:m="http://schemas.openxmlformats.org/officeDocument/2006/math">
                    <m:r>
                      <a:rPr lang="en-US" altLang="zh-CN" b="1" i="1">
                        <a:solidFill>
                          <a:srgbClr val="FF0000"/>
                        </a:solidFill>
                        <a:latin typeface="Cambria Math" panose="02040503050406030204" pitchFamily="18" charset="0"/>
                        <a:ea typeface="Cambria Math" panose="02040503050406030204" pitchFamily="18" charset="0"/>
                        <a:cs typeface="Calibri" charset="0"/>
                      </a:rPr>
                      <m:t>ℒ</m:t>
                    </m:r>
                    <m:r>
                      <a:rPr lang="en-US" altLang="zh-CN" baseline="-25000">
                        <a:solidFill>
                          <a:srgbClr val="FF0000"/>
                        </a:solidFill>
                        <a:latin typeface="Cambria Math" panose="02040503050406030204" pitchFamily="18" charset="0"/>
                        <a:ea typeface="Cambria Math" panose="02040503050406030204" pitchFamily="18" charset="0"/>
                        <a:cs typeface="Calibri" charset="0"/>
                      </a:rPr>
                      <m:t>3</m:t>
                    </m:r>
                  </m:oMath>
                </a14:m>
                <a:r>
                  <a:rPr lang="zh-CN" altLang="en-US" b="1" dirty="0">
                    <a:solidFill>
                      <a:srgbClr val="FF0000"/>
                    </a:solidFill>
                    <a:latin typeface="Calibri" charset="0"/>
                    <a:ea typeface="Calibri" charset="0"/>
                    <a:cs typeface="Calibri" charset="0"/>
                  </a:rPr>
                  <a:t> </a:t>
                </a:r>
                <a:r>
                  <a:rPr lang="en-US" altLang="zh-CN" b="1" dirty="0">
                    <a:solidFill>
                      <a:srgbClr val="FF0000"/>
                    </a:solidFill>
                    <a:latin typeface="Calibri" charset="0"/>
                    <a:ea typeface="Calibri" charset="0"/>
                    <a:cs typeface="Calibri" charset="0"/>
                  </a:rPr>
                  <a:t>:</a:t>
                </a:r>
                <a:r>
                  <a:rPr lang="zh-CN" altLang="en-US" b="1" dirty="0">
                    <a:solidFill>
                      <a:srgbClr val="FF0000"/>
                    </a:solidFill>
                    <a:latin typeface="Calibri" charset="0"/>
                    <a:ea typeface="Calibri" charset="0"/>
                    <a:cs typeface="Calibri" charset="0"/>
                  </a:rPr>
                  <a:t> </a:t>
                </a:r>
                <a:r>
                  <a:rPr lang="en-US" altLang="zh-CN" dirty="0">
                    <a:solidFill>
                      <a:schemeClr val="tx1"/>
                    </a:solidFill>
                    <a:latin typeface="Calibri" charset="0"/>
                    <a:ea typeface="Calibri" charset="0"/>
                    <a:cs typeface="Calibri" charset="0"/>
                  </a:rPr>
                  <a:t>replace</a:t>
                </a:r>
                <a:r>
                  <a:rPr lang="zh-CN" altLang="en-US" dirty="0">
                    <a:solidFill>
                      <a:schemeClr val="tx1"/>
                    </a:solidFill>
                    <a:latin typeface="Calibri" charset="0"/>
                    <a:ea typeface="Calibri" charset="0"/>
                    <a:cs typeface="Calibri" charset="0"/>
                  </a:rPr>
                  <a:t> </a:t>
                </a:r>
                <a:r>
                  <a:rPr lang="en-US" altLang="zh-CN" dirty="0">
                    <a:solidFill>
                      <a:schemeClr val="tx1"/>
                    </a:solidFill>
                    <a:latin typeface="Calibri" charset="0"/>
                    <a:ea typeface="Calibri" charset="0"/>
                    <a:cs typeface="Calibri" charset="0"/>
                  </a:rPr>
                  <a:t>the leaf</a:t>
                </a:r>
                <a:r>
                  <a:rPr lang="zh-CN" altLang="en-US" dirty="0">
                    <a:solidFill>
                      <a:schemeClr val="tx1"/>
                    </a:solidFill>
                    <a:latin typeface="Calibri" charset="0"/>
                    <a:ea typeface="Calibri" charset="0"/>
                    <a:cs typeface="Calibri" charset="0"/>
                  </a:rPr>
                  <a:t> </a:t>
                </a:r>
                <a:r>
                  <a:rPr lang="en-US" altLang="zh-CN" dirty="0">
                    <a:solidFill>
                      <a:schemeClr val="tx1"/>
                    </a:solidFill>
                    <a:latin typeface="Calibri" charset="0"/>
                    <a:ea typeface="Calibri" charset="0"/>
                    <a:cs typeface="Calibri" charset="0"/>
                  </a:rPr>
                  <a:t>node with a new one which</a:t>
                </a:r>
                <a:r>
                  <a:rPr lang="zh-CN" altLang="en-US" dirty="0">
                    <a:solidFill>
                      <a:schemeClr val="tx1"/>
                    </a:solidFill>
                    <a:latin typeface="Calibri" charset="0"/>
                    <a:ea typeface="Calibri" charset="0"/>
                    <a:cs typeface="Calibri" charset="0"/>
                  </a:rPr>
                  <a:t> </a:t>
                </a:r>
                <a:r>
                  <a:rPr lang="en-US" altLang="zh-CN" dirty="0">
                    <a:solidFill>
                      <a:schemeClr val="tx1"/>
                    </a:solidFill>
                    <a:latin typeface="Calibri" charset="0"/>
                    <a:ea typeface="Calibri" charset="0"/>
                    <a:cs typeface="Calibri" charset="0"/>
                  </a:rPr>
                  <a:t>considers</a:t>
                </a:r>
                <a:r>
                  <a:rPr lang="zh-CN" altLang="en-US" dirty="0">
                    <a:solidFill>
                      <a:schemeClr val="tx1"/>
                    </a:solidFill>
                    <a:latin typeface="Calibri" charset="0"/>
                    <a:ea typeface="Calibri" charset="0"/>
                    <a:cs typeface="Calibri" charset="0"/>
                  </a:rPr>
                  <a:t> </a:t>
                </a:r>
                <a:r>
                  <a:rPr lang="en-US" altLang="zh-CN" dirty="0">
                    <a:solidFill>
                      <a:schemeClr val="tx1"/>
                    </a:solidFill>
                    <a:latin typeface="Calibri" charset="0"/>
                    <a:ea typeface="Calibri" charset="0"/>
                    <a:cs typeface="Calibri" charset="0"/>
                  </a:rPr>
                  <a:t>only</a:t>
                </a:r>
                <a:r>
                  <a:rPr lang="zh-CN" altLang="en-US" dirty="0">
                    <a:solidFill>
                      <a:schemeClr val="tx1"/>
                    </a:solidFill>
                    <a:latin typeface="Calibri" charset="0"/>
                    <a:ea typeface="Calibri" charset="0"/>
                    <a:cs typeface="Calibri" charset="0"/>
                  </a:rPr>
                  <a:t> </a:t>
                </a:r>
                <a:r>
                  <a:rPr lang="en-US" altLang="zh-CN" dirty="0">
                    <a:solidFill>
                      <a:srgbClr val="FF0000"/>
                    </a:solidFill>
                    <a:latin typeface="Calibri" charset="0"/>
                    <a:ea typeface="Calibri" charset="0"/>
                    <a:cs typeface="Calibri" charset="0"/>
                  </a:rPr>
                  <a:t>text</a:t>
                </a:r>
                <a:r>
                  <a:rPr lang="zh-CN" altLang="en-US" dirty="0">
                    <a:solidFill>
                      <a:schemeClr val="tx1"/>
                    </a:solidFill>
                    <a:latin typeface="Calibri" charset="0"/>
                    <a:ea typeface="Calibri" charset="0"/>
                    <a:cs typeface="Calibri" charset="0"/>
                  </a:rPr>
                  <a:t> </a:t>
                </a:r>
                <a:r>
                  <a:rPr lang="en-US" altLang="zh-CN" dirty="0">
                    <a:solidFill>
                      <a:schemeClr val="tx1"/>
                    </a:solidFill>
                    <a:latin typeface="Calibri" charset="0"/>
                    <a:ea typeface="Calibri" charset="0"/>
                    <a:cs typeface="Calibri" charset="0"/>
                  </a:rPr>
                  <a:t>attribute</a:t>
                </a:r>
                <a:r>
                  <a:rPr lang="zh-CN" altLang="en-US" b="1" dirty="0">
                    <a:solidFill>
                      <a:srgbClr val="FF0000"/>
                    </a:solidFill>
                    <a:latin typeface="Calibri" charset="0"/>
                    <a:ea typeface="Calibri" charset="0"/>
                    <a:cs typeface="Calibri" charset="0"/>
                  </a:rPr>
                  <a:t> </a:t>
                </a:r>
                <a:endParaRPr lang="en-US" altLang="zh-CN" sz="1800" dirty="0">
                  <a:solidFill>
                    <a:sysClr val="windowText" lastClr="000000">
                      <a:lumMod val="75000"/>
                      <a:lumOff val="25000"/>
                    </a:sysClr>
                  </a:solidFill>
                  <a:ea typeface="楷体" panose="02010609060101010101" pitchFamily="49" charset="-122"/>
                  <a:cs typeface="Times New Roman" panose="02020603050405020304" pitchFamily="18" charset="0"/>
                </a:endParaRPr>
              </a:p>
              <a:p>
                <a:pPr lvl="1">
                  <a:defRPr/>
                </a:pPr>
                <a:endParaRPr lang="en-US" altLang="zh-CN" sz="1800" dirty="0">
                  <a:solidFill>
                    <a:sysClr val="windowText" lastClr="000000">
                      <a:lumMod val="75000"/>
                      <a:lumOff val="25000"/>
                    </a:sysClr>
                  </a:solidFill>
                </a:endParaRPr>
              </a:p>
            </p:txBody>
          </p:sp>
        </mc:Choice>
        <mc:Fallback xmlns="">
          <p:sp>
            <p:nvSpPr>
              <p:cNvPr id="14" name="内容占位符 2">
                <a:extLst>
                  <a:ext uri="{FF2B5EF4-FFF2-40B4-BE49-F238E27FC236}">
                    <a16:creationId xmlns:a16="http://schemas.microsoft.com/office/drawing/2014/main" id="{EA03A090-A6CA-DB4B-B108-1E63536178B8}"/>
                  </a:ext>
                </a:extLst>
              </p:cNvPr>
              <p:cNvSpPr txBox="1">
                <a:spLocks noRot="1" noChangeAspect="1" noMove="1" noResize="1" noEditPoints="1" noAdjustHandles="1" noChangeArrowheads="1" noChangeShapeType="1" noTextEdit="1"/>
              </p:cNvSpPr>
              <p:nvPr/>
            </p:nvSpPr>
            <p:spPr>
              <a:xfrm>
                <a:off x="5605917" y="5341726"/>
                <a:ext cx="5747883" cy="873797"/>
              </a:xfrm>
              <a:prstGeom prst="rect">
                <a:avLst/>
              </a:prstGeom>
              <a:blipFill>
                <a:blip r:embed="rId4"/>
                <a:stretch>
                  <a:fillRect l="-1762" t="-5797" r="-881" b="-7246"/>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5A95218F-87E3-564F-865A-4DFEEF3DCB70}"/>
              </a:ext>
            </a:extLst>
          </p:cNvPr>
          <p:cNvPicPr>
            <a:picLocks noChangeAspect="1"/>
          </p:cNvPicPr>
          <p:nvPr/>
        </p:nvPicPr>
        <p:blipFill>
          <a:blip r:embed="rId5"/>
          <a:stretch>
            <a:fillRect/>
          </a:stretch>
        </p:blipFill>
        <p:spPr>
          <a:xfrm>
            <a:off x="1322770" y="2729677"/>
            <a:ext cx="6858000" cy="2043582"/>
          </a:xfrm>
          <a:prstGeom prst="rect">
            <a:avLst/>
          </a:prstGeom>
        </p:spPr>
      </p:pic>
      <p:sp>
        <p:nvSpPr>
          <p:cNvPr id="10" name="矩形 9">
            <a:extLst>
              <a:ext uri="{FF2B5EF4-FFF2-40B4-BE49-F238E27FC236}">
                <a16:creationId xmlns:a16="http://schemas.microsoft.com/office/drawing/2014/main" id="{0056EB3D-AD0C-B54D-AD8C-EF3AD4F85626}"/>
              </a:ext>
            </a:extLst>
          </p:cNvPr>
          <p:cNvSpPr/>
          <p:nvPr/>
        </p:nvSpPr>
        <p:spPr>
          <a:xfrm>
            <a:off x="1322771" y="2556274"/>
            <a:ext cx="1838325" cy="214297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5" name="矩形 14">
            <a:extLst>
              <a:ext uri="{FF2B5EF4-FFF2-40B4-BE49-F238E27FC236}">
                <a16:creationId xmlns:a16="http://schemas.microsoft.com/office/drawing/2014/main" id="{FDDBBD1A-EDE3-A049-8165-424D1DA58345}"/>
              </a:ext>
            </a:extLst>
          </p:cNvPr>
          <p:cNvSpPr/>
          <p:nvPr/>
        </p:nvSpPr>
        <p:spPr>
          <a:xfrm>
            <a:off x="6342446" y="2556273"/>
            <a:ext cx="1751393" cy="2142974"/>
          </a:xfrm>
          <a:prstGeom prst="rect">
            <a:avLst/>
          </a:prstGeom>
          <a:solidFill>
            <a:schemeClr val="accent6">
              <a:lumMod val="60000"/>
              <a:lumOff val="40000"/>
              <a:alpha val="9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1" name="矩形 10">
            <a:extLst>
              <a:ext uri="{FF2B5EF4-FFF2-40B4-BE49-F238E27FC236}">
                <a16:creationId xmlns:a16="http://schemas.microsoft.com/office/drawing/2014/main" id="{F4704138-AB6B-834A-A008-CA97652FE3D0}"/>
              </a:ext>
            </a:extLst>
          </p:cNvPr>
          <p:cNvSpPr/>
          <p:nvPr/>
        </p:nvSpPr>
        <p:spPr>
          <a:xfrm>
            <a:off x="3155731" y="2556273"/>
            <a:ext cx="1576991" cy="2142974"/>
          </a:xfrm>
          <a:prstGeom prst="rect">
            <a:avLst/>
          </a:prstGeom>
          <a:solidFill>
            <a:schemeClr val="accent6">
              <a:lumMod val="60000"/>
              <a:lumOff val="40000"/>
              <a:alpha val="9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3" name="矩形 12">
            <a:extLst>
              <a:ext uri="{FF2B5EF4-FFF2-40B4-BE49-F238E27FC236}">
                <a16:creationId xmlns:a16="http://schemas.microsoft.com/office/drawing/2014/main" id="{F73BCFBD-264F-0846-8159-4666520CC259}"/>
              </a:ext>
            </a:extLst>
          </p:cNvPr>
          <p:cNvSpPr/>
          <p:nvPr/>
        </p:nvSpPr>
        <p:spPr>
          <a:xfrm>
            <a:off x="4742246" y="2556273"/>
            <a:ext cx="1590675" cy="214297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mc:AlternateContent xmlns:mc="http://schemas.openxmlformats.org/markup-compatibility/2006" xmlns:a14="http://schemas.microsoft.com/office/drawing/2010/main">
        <mc:Choice Requires="a14">
          <p:sp>
            <p:nvSpPr>
              <p:cNvPr id="17" name="标题 1">
                <a:extLst>
                  <a:ext uri="{FF2B5EF4-FFF2-40B4-BE49-F238E27FC236}">
                    <a16:creationId xmlns:a16="http://schemas.microsoft.com/office/drawing/2014/main" id="{5030BE6E-7844-2E41-9A02-66AFE2092712}"/>
                  </a:ext>
                </a:extLst>
              </p:cNvPr>
              <p:cNvSpPr>
                <a:spLocks noGrp="1"/>
              </p:cNvSpPr>
              <p:nvPr>
                <p:ph type="title"/>
              </p:nvPr>
            </p:nvSpPr>
            <p:spPr>
              <a:xfrm>
                <a:off x="838200" y="365125"/>
                <a:ext cx="10515600" cy="1325563"/>
              </a:xfrm>
            </p:spPr>
            <p:txBody>
              <a:bodyPr/>
              <a:lstStyle/>
              <a:p>
                <a:r>
                  <a:rPr kumimoji="1" lang="en-US" altLang="zh-CN" dirty="0"/>
                  <a:t>Refine again to</a:t>
                </a:r>
                <a14:m>
                  <m:oMath xmlns:m="http://schemas.openxmlformats.org/officeDocument/2006/math">
                    <m:r>
                      <a:rPr lang="en-US" altLang="zh-CN" b="0" i="0" smtClean="0">
                        <a:solidFill>
                          <a:srgbClr val="FF0000"/>
                        </a:solidFill>
                        <a:latin typeface="Cambria Math" panose="02040503050406030204" pitchFamily="18" charset="0"/>
                        <a:ea typeface="Cambria Math" panose="02040503050406030204" pitchFamily="18" charset="0"/>
                        <a:cs typeface="Calibri" charset="0"/>
                      </a:rPr>
                      <m:t> </m:t>
                    </m:r>
                    <m:r>
                      <a:rPr lang="en-US" altLang="zh-CN" b="1" i="1">
                        <a:solidFill>
                          <a:srgbClr val="FF0000"/>
                        </a:solidFill>
                        <a:latin typeface="Cambria Math" panose="02040503050406030204" pitchFamily="18" charset="0"/>
                        <a:ea typeface="Cambria Math" panose="02040503050406030204" pitchFamily="18" charset="0"/>
                        <a:cs typeface="Calibri" charset="0"/>
                      </a:rPr>
                      <m:t>ℒ</m:t>
                    </m:r>
                    <m:r>
                      <a:rPr lang="en-US" altLang="zh-CN" baseline="-25000">
                        <a:solidFill>
                          <a:srgbClr val="FF0000"/>
                        </a:solidFill>
                        <a:latin typeface="Cambria Math" panose="02040503050406030204" pitchFamily="18" charset="0"/>
                        <a:ea typeface="Cambria Math" panose="02040503050406030204" pitchFamily="18" charset="0"/>
                        <a:cs typeface="Calibri" charset="0"/>
                      </a:rPr>
                      <m:t>3</m:t>
                    </m:r>
                  </m:oMath>
                </a14:m>
                <a:endParaRPr kumimoji="1" lang="zh-CN" altLang="en-US" dirty="0"/>
              </a:p>
            </p:txBody>
          </p:sp>
        </mc:Choice>
        <mc:Fallback xmlns="">
          <p:sp>
            <p:nvSpPr>
              <p:cNvPr id="17" name="标题 1">
                <a:extLst>
                  <a:ext uri="{FF2B5EF4-FFF2-40B4-BE49-F238E27FC236}">
                    <a16:creationId xmlns:a16="http://schemas.microsoft.com/office/drawing/2014/main" id="{5030BE6E-7844-2E41-9A02-66AFE2092712}"/>
                  </a:ext>
                </a:extLst>
              </p:cNvPr>
              <p:cNvSpPr>
                <a:spLocks noGrp="1" noRot="1" noChangeAspect="1" noMove="1" noResize="1" noEditPoints="1" noAdjustHandles="1" noChangeArrowheads="1" noChangeShapeType="1" noTextEdit="1"/>
              </p:cNvSpPr>
              <p:nvPr>
                <p:ph type="title"/>
              </p:nvPr>
            </p:nvSpPr>
            <p:spPr>
              <a:xfrm>
                <a:off x="838200" y="365125"/>
                <a:ext cx="10515600" cy="1325563"/>
              </a:xfrm>
              <a:blipFill>
                <a:blip r:embed="rId6"/>
                <a:stretch>
                  <a:fillRect l="-2292"/>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F5E32AC1-61E0-F84B-AE86-B5EAF023B704}"/>
              </a:ext>
            </a:extLst>
          </p:cNvPr>
          <p:cNvPicPr>
            <a:picLocks noChangeAspect="1"/>
          </p:cNvPicPr>
          <p:nvPr/>
        </p:nvPicPr>
        <p:blipFill rotWithShape="1">
          <a:blip r:embed="rId7"/>
          <a:srcRect b="43759"/>
          <a:stretch/>
        </p:blipFill>
        <p:spPr>
          <a:xfrm>
            <a:off x="998445" y="5076875"/>
            <a:ext cx="1631250" cy="1619737"/>
          </a:xfrm>
          <a:prstGeom prst="rect">
            <a:avLst/>
          </a:prstGeom>
        </p:spPr>
      </p:pic>
      <p:pic>
        <p:nvPicPr>
          <p:cNvPr id="19" name="图片 18">
            <a:extLst>
              <a:ext uri="{FF2B5EF4-FFF2-40B4-BE49-F238E27FC236}">
                <a16:creationId xmlns:a16="http://schemas.microsoft.com/office/drawing/2014/main" id="{5ACE30CC-1A07-A94A-AA6A-199A8013729B}"/>
              </a:ext>
            </a:extLst>
          </p:cNvPr>
          <p:cNvPicPr>
            <a:picLocks noChangeAspect="1"/>
          </p:cNvPicPr>
          <p:nvPr/>
        </p:nvPicPr>
        <p:blipFill rotWithShape="1">
          <a:blip r:embed="rId8"/>
          <a:srcRect b="43219"/>
          <a:stretch/>
        </p:blipFill>
        <p:spPr>
          <a:xfrm>
            <a:off x="2607394" y="5067608"/>
            <a:ext cx="2165581" cy="1635307"/>
          </a:xfrm>
          <a:prstGeom prst="rect">
            <a:avLst/>
          </a:prstGeom>
        </p:spPr>
      </p:pic>
      <p:sp>
        <p:nvSpPr>
          <p:cNvPr id="20" name="矩形 19">
            <a:extLst>
              <a:ext uri="{FF2B5EF4-FFF2-40B4-BE49-F238E27FC236}">
                <a16:creationId xmlns:a16="http://schemas.microsoft.com/office/drawing/2014/main" id="{571099ED-05ED-1A47-A661-9325A44CA676}"/>
              </a:ext>
            </a:extLst>
          </p:cNvPr>
          <p:cNvSpPr/>
          <p:nvPr/>
        </p:nvSpPr>
        <p:spPr>
          <a:xfrm>
            <a:off x="986480" y="4293324"/>
            <a:ext cx="2023420" cy="479935"/>
          </a:xfrm>
          <a:prstGeom prst="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1"/>
    </p:custDataLst>
    <p:extLst>
      <p:ext uri="{BB962C8B-B14F-4D97-AF65-F5344CB8AC3E}">
        <p14:creationId xmlns:p14="http://schemas.microsoft.com/office/powerpoint/2010/main" val="3112674412"/>
      </p:ext>
    </p:extLst>
  </p:cSld>
  <p:clrMapOvr>
    <a:masterClrMapping/>
  </p:clrMapOvr>
  <mc:AlternateContent xmlns:mc="http://schemas.openxmlformats.org/markup-compatibility/2006" xmlns:p14="http://schemas.microsoft.com/office/powerpoint/2010/main">
    <mc:Choice Requires="p14">
      <p:transition p14:dur="0" advTm="102018"/>
    </mc:Choice>
    <mc:Fallback xmlns="">
      <p:transition advTm="10201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03D63F-38DF-984E-B346-BAF04DE024AF}"/>
              </a:ext>
            </a:extLst>
          </p:cNvPr>
          <p:cNvSpPr>
            <a:spLocks noGrp="1"/>
          </p:cNvSpPr>
          <p:nvPr>
            <p:ph type="title"/>
          </p:nvPr>
        </p:nvSpPr>
        <p:spPr/>
        <p:txBody>
          <a:bodyPr/>
          <a:lstStyle/>
          <a:p>
            <a:r>
              <a:rPr kumimoji="1" lang="en" altLang="zh-CN" dirty="0"/>
              <a:t>Our</a:t>
            </a:r>
            <a:r>
              <a:rPr kumimoji="1" lang="zh-CN" altLang="en-US" dirty="0"/>
              <a:t> </a:t>
            </a:r>
            <a:r>
              <a:rPr kumimoji="1" lang="en-US" altLang="zh-CN" dirty="0"/>
              <a:t>modeling</a:t>
            </a:r>
            <a:r>
              <a:rPr kumimoji="1" lang="zh-CN" altLang="en-US" dirty="0"/>
              <a:t> </a:t>
            </a:r>
            <a:r>
              <a:rPr kumimoji="1" lang="en-US" altLang="zh-CN" dirty="0"/>
              <a:t>approach</a:t>
            </a:r>
            <a:endParaRPr kumimoji="1" lang="zh-CN" altLang="en-US" dirty="0"/>
          </a:p>
        </p:txBody>
      </p:sp>
      <p:graphicFrame>
        <p:nvGraphicFramePr>
          <p:cNvPr id="12" name="图示 11">
            <a:extLst>
              <a:ext uri="{FF2B5EF4-FFF2-40B4-BE49-F238E27FC236}">
                <a16:creationId xmlns:a16="http://schemas.microsoft.com/office/drawing/2014/main" id="{3D8F00D7-8011-6C40-AD53-05A94DBDC91F}"/>
              </a:ext>
            </a:extLst>
          </p:cNvPr>
          <p:cNvGraphicFramePr/>
          <p:nvPr>
            <p:extLst>
              <p:ext uri="{D42A27DB-BD31-4B8C-83A1-F6EECF244321}">
                <p14:modId xmlns:p14="http://schemas.microsoft.com/office/powerpoint/2010/main" val="713348055"/>
              </p:ext>
            </p:extLst>
          </p:nvPr>
        </p:nvGraphicFramePr>
        <p:xfrm>
          <a:off x="1345518" y="1866610"/>
          <a:ext cx="8331200" cy="424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a:extLst>
              <a:ext uri="{FF2B5EF4-FFF2-40B4-BE49-F238E27FC236}">
                <a16:creationId xmlns:a16="http://schemas.microsoft.com/office/drawing/2014/main" id="{A0555720-6426-C740-B82E-2B01263A3BB2}"/>
              </a:ext>
            </a:extLst>
          </p:cNvPr>
          <p:cNvSpPr/>
          <p:nvPr/>
        </p:nvSpPr>
        <p:spPr>
          <a:xfrm>
            <a:off x="1017817" y="1726042"/>
            <a:ext cx="1931760" cy="1938992"/>
          </a:xfrm>
          <a:prstGeom prst="rect">
            <a:avLst/>
          </a:prstGeom>
        </p:spPr>
        <p:txBody>
          <a:bodyPr wrap="square">
            <a:spAutoFit/>
          </a:bodyPr>
          <a:lstStyle/>
          <a:p>
            <a:r>
              <a:rPr kumimoji="1" lang="en" altLang="zh-CN" sz="2400" dirty="0"/>
              <a:t>State size – “Increase and decrease size when necessary”</a:t>
            </a:r>
          </a:p>
        </p:txBody>
      </p:sp>
      <p:sp>
        <p:nvSpPr>
          <p:cNvPr id="14" name="矩形 13">
            <a:extLst>
              <a:ext uri="{FF2B5EF4-FFF2-40B4-BE49-F238E27FC236}">
                <a16:creationId xmlns:a16="http://schemas.microsoft.com/office/drawing/2014/main" id="{F068C4A9-3536-9048-97FC-6773D7331084}"/>
              </a:ext>
            </a:extLst>
          </p:cNvPr>
          <p:cNvSpPr/>
          <p:nvPr/>
        </p:nvSpPr>
        <p:spPr>
          <a:xfrm>
            <a:off x="586016" y="4309986"/>
            <a:ext cx="2795361" cy="1938992"/>
          </a:xfrm>
          <a:prstGeom prst="rect">
            <a:avLst/>
          </a:prstGeom>
        </p:spPr>
        <p:txBody>
          <a:bodyPr wrap="square">
            <a:spAutoFit/>
          </a:bodyPr>
          <a:lstStyle/>
          <a:p>
            <a:pPr lvl="1"/>
            <a:r>
              <a:rPr kumimoji="1" lang="en" altLang="zh-CN" sz="2400" dirty="0"/>
              <a:t>Non-deterministic transitions should be “as few as possible”</a:t>
            </a:r>
          </a:p>
        </p:txBody>
      </p:sp>
      <p:sp>
        <p:nvSpPr>
          <p:cNvPr id="16" name="矩形 15">
            <a:extLst>
              <a:ext uri="{FF2B5EF4-FFF2-40B4-BE49-F238E27FC236}">
                <a16:creationId xmlns:a16="http://schemas.microsoft.com/office/drawing/2014/main" id="{F727801C-EC44-F34E-99A2-91E044DFDBEC}"/>
              </a:ext>
            </a:extLst>
          </p:cNvPr>
          <p:cNvSpPr/>
          <p:nvPr/>
        </p:nvSpPr>
        <p:spPr>
          <a:xfrm>
            <a:off x="8233759" y="2464016"/>
            <a:ext cx="3551841" cy="3416320"/>
          </a:xfrm>
          <a:prstGeom prst="rect">
            <a:avLst/>
          </a:prstGeom>
        </p:spPr>
        <p:txBody>
          <a:bodyPr wrap="square">
            <a:spAutoFit/>
          </a:bodyPr>
          <a:lstStyle/>
          <a:p>
            <a:r>
              <a:rPr kumimoji="1" lang="en-US" altLang="zh-CN" sz="2400" b="1" dirty="0">
                <a:solidFill>
                  <a:srgbClr val="FF0000"/>
                </a:solidFill>
              </a:rPr>
              <a:t>Instead of a</a:t>
            </a:r>
            <a:r>
              <a:rPr kumimoji="1" lang="zh-CN" altLang="en-US" sz="2400" b="1" dirty="0">
                <a:solidFill>
                  <a:srgbClr val="FF0000"/>
                </a:solidFill>
              </a:rPr>
              <a:t> </a:t>
            </a:r>
            <a:r>
              <a:rPr kumimoji="1" lang="en-US" altLang="zh-CN" sz="2400" b="1" dirty="0">
                <a:solidFill>
                  <a:srgbClr val="FF0000"/>
                </a:solidFill>
              </a:rPr>
              <a:t>static abstraction based on certain heuristics throughout the testing of an app, we propose a dynamic approach by searching for the appropriate abstraction for each app respectively.</a:t>
            </a:r>
            <a:endParaRPr lang="zh-CN" altLang="en-US" sz="2400" b="1" dirty="0">
              <a:solidFill>
                <a:srgbClr val="FF0000"/>
              </a:solidFill>
            </a:endParaRPr>
          </a:p>
        </p:txBody>
      </p:sp>
    </p:spTree>
    <p:extLst>
      <p:ext uri="{BB962C8B-B14F-4D97-AF65-F5344CB8AC3E}">
        <p14:creationId xmlns:p14="http://schemas.microsoft.com/office/powerpoint/2010/main" val="91152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Corresponding</a:t>
            </a:r>
            <a:r>
              <a:rPr kumimoji="1" lang="zh-CN" altLang="en-US" dirty="0"/>
              <a:t> </a:t>
            </a:r>
            <a:r>
              <a:rPr kumimoji="1" lang="en-US" altLang="zh-CN" dirty="0"/>
              <a:t>Algorithm</a:t>
            </a:r>
            <a:endParaRPr kumimoji="1" lang="zh-CN" altLang="en-US" dirty="0"/>
          </a:p>
        </p:txBody>
      </p:sp>
      <p:pic>
        <p:nvPicPr>
          <p:cNvPr id="4" name="内容占位符 3"/>
          <p:cNvPicPr>
            <a:picLocks noGrp="1" noChangeAspect="1"/>
          </p:cNvPicPr>
          <p:nvPr>
            <p:ph idx="1"/>
          </p:nvPr>
        </p:nvPicPr>
        <p:blipFill>
          <a:blip r:embed="rId2"/>
          <a:stretch>
            <a:fillRect/>
          </a:stretch>
        </p:blipFill>
        <p:spPr>
          <a:xfrm>
            <a:off x="1030476" y="2147954"/>
            <a:ext cx="10515600" cy="3292325"/>
          </a:xfrm>
          <a:prstGeom prst="rect">
            <a:avLst/>
          </a:prstGeom>
        </p:spPr>
      </p:pic>
      <p:sp>
        <p:nvSpPr>
          <p:cNvPr id="6" name="矩形标注 5">
            <a:extLst>
              <a:ext uri="{FF2B5EF4-FFF2-40B4-BE49-F238E27FC236}">
                <a16:creationId xmlns:a16="http://schemas.microsoft.com/office/drawing/2014/main" id="{437F6857-DBB7-5041-A8AA-93BE41F039A1}"/>
              </a:ext>
            </a:extLst>
          </p:cNvPr>
          <p:cNvSpPr/>
          <p:nvPr/>
        </p:nvSpPr>
        <p:spPr>
          <a:xfrm>
            <a:off x="5031659" y="2368533"/>
            <a:ext cx="3335866" cy="1413933"/>
          </a:xfrm>
          <a:prstGeom prst="wedgeRectCallout">
            <a:avLst>
              <a:gd name="adj1" fmla="val -31493"/>
              <a:gd name="adj2" fmla="val 876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dirty="0"/>
              <a:t>No model action abstracts more than </a:t>
            </a:r>
            <a:r>
              <a:rPr kumimoji="1" lang="el-GR" altLang="zh-CN" dirty="0"/>
              <a:t>α </a:t>
            </a:r>
            <a:r>
              <a:rPr kumimoji="1" lang="en" altLang="zh-CN" dirty="0"/>
              <a:t>GUI actions in a GUI tree</a:t>
            </a:r>
          </a:p>
        </p:txBody>
      </p:sp>
      <p:sp>
        <p:nvSpPr>
          <p:cNvPr id="7" name="矩形标注 6">
            <a:extLst>
              <a:ext uri="{FF2B5EF4-FFF2-40B4-BE49-F238E27FC236}">
                <a16:creationId xmlns:a16="http://schemas.microsoft.com/office/drawing/2014/main" id="{98895918-B1FE-4E41-851C-D428BF9FB573}"/>
              </a:ext>
            </a:extLst>
          </p:cNvPr>
          <p:cNvSpPr/>
          <p:nvPr/>
        </p:nvSpPr>
        <p:spPr>
          <a:xfrm>
            <a:off x="8367525" y="4953891"/>
            <a:ext cx="3335866" cy="1413933"/>
          </a:xfrm>
          <a:prstGeom prst="wedgeRectCallout">
            <a:avLst>
              <a:gd name="adj1" fmla="val -103575"/>
              <a:gd name="adj2" fmla="val -23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dirty="0"/>
              <a:t>Non-deterministic transitions should be as few as possible </a:t>
            </a:r>
          </a:p>
        </p:txBody>
      </p:sp>
      <p:sp>
        <p:nvSpPr>
          <p:cNvPr id="8" name="矩形标注 7">
            <a:extLst>
              <a:ext uri="{FF2B5EF4-FFF2-40B4-BE49-F238E27FC236}">
                <a16:creationId xmlns:a16="http://schemas.microsoft.com/office/drawing/2014/main" id="{4A44CA05-136D-E040-909E-37F2AA92D238}"/>
              </a:ext>
            </a:extLst>
          </p:cNvPr>
          <p:cNvSpPr/>
          <p:nvPr/>
        </p:nvSpPr>
        <p:spPr>
          <a:xfrm>
            <a:off x="645924" y="2600318"/>
            <a:ext cx="3335866" cy="1413933"/>
          </a:xfrm>
          <a:prstGeom prst="wedgeRectCallout">
            <a:avLst>
              <a:gd name="adj1" fmla="val 35004"/>
              <a:gd name="adj2" fmla="val 1008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zh-CN" dirty="0"/>
              <a:t>No model state is refined into </a:t>
            </a:r>
            <a:r>
              <a:rPr kumimoji="1" lang="el-GR" altLang="zh-CN" dirty="0"/>
              <a:t>β </a:t>
            </a:r>
            <a:r>
              <a:rPr kumimoji="1" lang="en" altLang="zh-CN" dirty="0"/>
              <a:t>new states</a:t>
            </a:r>
          </a:p>
        </p:txBody>
      </p:sp>
    </p:spTree>
    <p:extLst>
      <p:ext uri="{BB962C8B-B14F-4D97-AF65-F5344CB8AC3E}">
        <p14:creationId xmlns:p14="http://schemas.microsoft.com/office/powerpoint/2010/main" val="118322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5FA10-9CEC-484B-8677-4C75A5BD03D2}"/>
              </a:ext>
            </a:extLst>
          </p:cNvPr>
          <p:cNvSpPr>
            <a:spLocks noGrp="1"/>
          </p:cNvSpPr>
          <p:nvPr>
            <p:ph type="title"/>
          </p:nvPr>
        </p:nvSpPr>
        <p:spPr/>
        <p:txBody>
          <a:bodyPr>
            <a:normAutofit fontScale="90000"/>
          </a:bodyPr>
          <a:lstStyle/>
          <a:p>
            <a:br>
              <a:rPr kumimoji="1" lang="en" altLang="zh-CN" dirty="0"/>
            </a:br>
            <a:r>
              <a:rPr kumimoji="1" lang="en" altLang="zh-CN" dirty="0"/>
              <a:t>Implementation and Experiments</a:t>
            </a:r>
            <a:br>
              <a:rPr kumimoji="1" lang="en" altLang="zh-CN" dirty="0"/>
            </a:br>
            <a:endParaRPr kumimoji="1" lang="zh-CN" altLang="en-US" dirty="0"/>
          </a:p>
        </p:txBody>
      </p:sp>
      <p:sp>
        <p:nvSpPr>
          <p:cNvPr id="3" name="内容占位符 2">
            <a:extLst>
              <a:ext uri="{FF2B5EF4-FFF2-40B4-BE49-F238E27FC236}">
                <a16:creationId xmlns:a16="http://schemas.microsoft.com/office/drawing/2014/main" id="{A1EF6164-A82E-FB49-BF8C-7580C425920D}"/>
              </a:ext>
            </a:extLst>
          </p:cNvPr>
          <p:cNvSpPr>
            <a:spLocks noGrp="1"/>
          </p:cNvSpPr>
          <p:nvPr>
            <p:ph idx="1"/>
          </p:nvPr>
        </p:nvSpPr>
        <p:spPr>
          <a:xfrm>
            <a:off x="1900765" y="5258436"/>
            <a:ext cx="9169403" cy="1002666"/>
          </a:xfrm>
        </p:spPr>
        <p:txBody>
          <a:bodyPr/>
          <a:lstStyle/>
          <a:p>
            <a:r>
              <a:rPr kumimoji="1" lang="en-US" altLang="zh-CN" dirty="0"/>
              <a:t>Ape</a:t>
            </a:r>
            <a:r>
              <a:rPr kumimoji="1" lang="zh-CN" altLang="en-US" dirty="0"/>
              <a:t> </a:t>
            </a:r>
            <a:r>
              <a:rPr kumimoji="1" lang="en-US" altLang="zh-CN" dirty="0"/>
              <a:t>vs</a:t>
            </a:r>
            <a:r>
              <a:rPr kumimoji="1" lang="zh-CN" altLang="en-US" dirty="0"/>
              <a:t> </a:t>
            </a:r>
            <a:r>
              <a:rPr kumimoji="1" lang="en-US" altLang="zh-CN" dirty="0" err="1"/>
              <a:t>Sapienz</a:t>
            </a:r>
            <a:r>
              <a:rPr kumimoji="1" lang="zh-CN" altLang="en-US" dirty="0"/>
              <a:t> </a:t>
            </a:r>
            <a:r>
              <a:rPr kumimoji="1" lang="en-US" altLang="zh-CN" dirty="0"/>
              <a:t>vs</a:t>
            </a:r>
            <a:r>
              <a:rPr kumimoji="1" lang="zh-CN" altLang="en-US" dirty="0"/>
              <a:t> </a:t>
            </a:r>
            <a:r>
              <a:rPr kumimoji="1" lang="en-US" altLang="zh-CN" dirty="0"/>
              <a:t>Stoat</a:t>
            </a:r>
            <a:r>
              <a:rPr kumimoji="1" lang="zh-CN" altLang="en-US" dirty="0"/>
              <a:t> </a:t>
            </a:r>
            <a:r>
              <a:rPr kumimoji="1" lang="en-US" altLang="zh-CN" dirty="0"/>
              <a:t>vs</a:t>
            </a:r>
            <a:r>
              <a:rPr kumimoji="1" lang="zh-CN" altLang="en-US" dirty="0"/>
              <a:t> </a:t>
            </a:r>
            <a:r>
              <a:rPr kumimoji="1" lang="en-US" altLang="zh-CN" dirty="0"/>
              <a:t>Monkey</a:t>
            </a:r>
          </a:p>
          <a:p>
            <a:r>
              <a:rPr lang="en-US" altLang="zh-CN" dirty="0"/>
              <a:t>Objects:</a:t>
            </a:r>
            <a:r>
              <a:rPr lang="zh-CN" altLang="en-US" dirty="0"/>
              <a:t> </a:t>
            </a:r>
            <a:r>
              <a:rPr lang="en" altLang="zh-CN" dirty="0"/>
              <a:t>15 widely-used apps from the Google Play Store </a:t>
            </a:r>
          </a:p>
        </p:txBody>
      </p:sp>
      <p:pic>
        <p:nvPicPr>
          <p:cNvPr id="5" name="图片 4">
            <a:extLst>
              <a:ext uri="{FF2B5EF4-FFF2-40B4-BE49-F238E27FC236}">
                <a16:creationId xmlns:a16="http://schemas.microsoft.com/office/drawing/2014/main" id="{8F081FCF-565B-8D4F-BBEE-B15FEF67B690}"/>
              </a:ext>
            </a:extLst>
          </p:cNvPr>
          <p:cNvPicPr>
            <a:picLocks noChangeAspect="1"/>
          </p:cNvPicPr>
          <p:nvPr/>
        </p:nvPicPr>
        <p:blipFill>
          <a:blip r:embed="rId3"/>
          <a:stretch>
            <a:fillRect/>
          </a:stretch>
        </p:blipFill>
        <p:spPr>
          <a:xfrm>
            <a:off x="1121832" y="1690688"/>
            <a:ext cx="2772833" cy="2879480"/>
          </a:xfrm>
          <a:prstGeom prst="rect">
            <a:avLst/>
          </a:prstGeom>
        </p:spPr>
      </p:pic>
      <p:pic>
        <p:nvPicPr>
          <p:cNvPr id="9" name="图片 8">
            <a:extLst>
              <a:ext uri="{FF2B5EF4-FFF2-40B4-BE49-F238E27FC236}">
                <a16:creationId xmlns:a16="http://schemas.microsoft.com/office/drawing/2014/main" id="{AB17E806-256D-B044-A03A-4C802BFC1AE8}"/>
              </a:ext>
            </a:extLst>
          </p:cNvPr>
          <p:cNvPicPr>
            <a:picLocks noChangeAspect="1"/>
          </p:cNvPicPr>
          <p:nvPr/>
        </p:nvPicPr>
        <p:blipFill>
          <a:blip r:embed="rId4"/>
          <a:stretch>
            <a:fillRect/>
          </a:stretch>
        </p:blipFill>
        <p:spPr>
          <a:xfrm>
            <a:off x="8268990" y="1690688"/>
            <a:ext cx="2801178" cy="2801178"/>
          </a:xfrm>
          <a:prstGeom prst="rect">
            <a:avLst/>
          </a:prstGeom>
        </p:spPr>
      </p:pic>
      <p:sp>
        <p:nvSpPr>
          <p:cNvPr id="10" name="矩形 9">
            <a:extLst>
              <a:ext uri="{FF2B5EF4-FFF2-40B4-BE49-F238E27FC236}">
                <a16:creationId xmlns:a16="http://schemas.microsoft.com/office/drawing/2014/main" id="{D1E3CB0E-1E40-9841-97DD-C5C5E261E594}"/>
              </a:ext>
            </a:extLst>
          </p:cNvPr>
          <p:cNvSpPr/>
          <p:nvPr/>
        </p:nvSpPr>
        <p:spPr>
          <a:xfrm>
            <a:off x="4178297" y="3137026"/>
            <a:ext cx="3555876" cy="1077218"/>
          </a:xfrm>
          <a:prstGeom prst="rect">
            <a:avLst/>
          </a:prstGeom>
        </p:spPr>
        <p:txBody>
          <a:bodyPr wrap="square">
            <a:spAutoFit/>
          </a:bodyPr>
          <a:lstStyle/>
          <a:p>
            <a:pPr algn="ctr"/>
            <a:r>
              <a:rPr lang="en" altLang="zh-CN" sz="3200" dirty="0"/>
              <a:t>https://</a:t>
            </a:r>
            <a:r>
              <a:rPr lang="en" altLang="zh-CN" sz="3200" dirty="0" err="1"/>
              <a:t>github.com</a:t>
            </a:r>
            <a:r>
              <a:rPr lang="en" altLang="zh-CN" sz="3200" dirty="0"/>
              <a:t>/</a:t>
            </a:r>
            <a:r>
              <a:rPr lang="en" altLang="zh-CN" sz="3200" dirty="0" err="1"/>
              <a:t>tianxiaogu</a:t>
            </a:r>
            <a:r>
              <a:rPr lang="en" altLang="zh-CN" sz="3200" dirty="0"/>
              <a:t>/ape</a:t>
            </a:r>
            <a:endParaRPr lang="zh-CN" altLang="en-US" sz="3200" dirty="0"/>
          </a:p>
        </p:txBody>
      </p:sp>
      <p:sp>
        <p:nvSpPr>
          <p:cNvPr id="4" name="矩形 3">
            <a:extLst>
              <a:ext uri="{FF2B5EF4-FFF2-40B4-BE49-F238E27FC236}">
                <a16:creationId xmlns:a16="http://schemas.microsoft.com/office/drawing/2014/main" id="{48A0867D-5295-C44A-BB88-097347071EEF}"/>
              </a:ext>
            </a:extLst>
          </p:cNvPr>
          <p:cNvSpPr/>
          <p:nvPr/>
        </p:nvSpPr>
        <p:spPr>
          <a:xfrm>
            <a:off x="5421947" y="2045855"/>
            <a:ext cx="995785" cy="707886"/>
          </a:xfrm>
          <a:prstGeom prst="rect">
            <a:avLst/>
          </a:prstGeom>
        </p:spPr>
        <p:txBody>
          <a:bodyPr wrap="none">
            <a:spAutoFit/>
          </a:bodyPr>
          <a:lstStyle/>
          <a:p>
            <a:r>
              <a:rPr kumimoji="1" lang="en-US" altLang="zh-CN" sz="4000" dirty="0">
                <a:solidFill>
                  <a:srgbClr val="FF0000"/>
                </a:solidFill>
              </a:rPr>
              <a:t>APE</a:t>
            </a:r>
            <a:endParaRPr lang="zh-CN" altLang="en-US" sz="4000" dirty="0"/>
          </a:p>
        </p:txBody>
      </p:sp>
      <p:sp>
        <p:nvSpPr>
          <p:cNvPr id="7" name="矩形 6">
            <a:extLst>
              <a:ext uri="{FF2B5EF4-FFF2-40B4-BE49-F238E27FC236}">
                <a16:creationId xmlns:a16="http://schemas.microsoft.com/office/drawing/2014/main" id="{A8920856-1CAA-6742-80D3-46C410C6B42A}"/>
              </a:ext>
            </a:extLst>
          </p:cNvPr>
          <p:cNvSpPr/>
          <p:nvPr/>
        </p:nvSpPr>
        <p:spPr>
          <a:xfrm>
            <a:off x="4178297" y="6261102"/>
            <a:ext cx="7484421" cy="369332"/>
          </a:xfrm>
          <a:prstGeom prst="rect">
            <a:avLst/>
          </a:prstGeom>
        </p:spPr>
        <p:txBody>
          <a:bodyPr wrap="none">
            <a:spAutoFit/>
          </a:bodyPr>
          <a:lstStyle/>
          <a:p>
            <a:r>
              <a:rPr lang="en" altLang="zh-CN" dirty="0" err="1"/>
              <a:t>Sapienz</a:t>
            </a:r>
            <a:r>
              <a:rPr lang="en" altLang="zh-CN" dirty="0"/>
              <a:t>: Multi-objective Automated Testing for Android Applications</a:t>
            </a:r>
            <a:r>
              <a:rPr lang="en-US" altLang="zh-CN" dirty="0"/>
              <a:t>,</a:t>
            </a:r>
            <a:r>
              <a:rPr lang="zh-CN" altLang="en-US" dirty="0"/>
              <a:t> </a:t>
            </a:r>
            <a:r>
              <a:rPr lang="en" altLang="zh-CN" dirty="0"/>
              <a:t>ISSTA'16</a:t>
            </a:r>
            <a:endParaRPr lang="zh-CN" altLang="en-US" dirty="0"/>
          </a:p>
        </p:txBody>
      </p:sp>
    </p:spTree>
    <p:extLst>
      <p:ext uri="{BB962C8B-B14F-4D97-AF65-F5344CB8AC3E}">
        <p14:creationId xmlns:p14="http://schemas.microsoft.com/office/powerpoint/2010/main" val="429186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5FA10-9CEC-484B-8677-4C75A5BD03D2}"/>
              </a:ext>
            </a:extLst>
          </p:cNvPr>
          <p:cNvSpPr>
            <a:spLocks noGrp="1"/>
          </p:cNvSpPr>
          <p:nvPr>
            <p:ph type="title"/>
          </p:nvPr>
        </p:nvSpPr>
        <p:spPr/>
        <p:txBody>
          <a:bodyPr>
            <a:normAutofit fontScale="90000"/>
          </a:bodyPr>
          <a:lstStyle/>
          <a:p>
            <a:br>
              <a:rPr kumimoji="1" lang="en" altLang="zh-CN" dirty="0"/>
            </a:br>
            <a:r>
              <a:rPr kumimoji="1" lang="en-US" altLang="zh-CN" dirty="0"/>
              <a:t>Result</a:t>
            </a:r>
            <a:r>
              <a:rPr kumimoji="1" lang="zh-CN" altLang="en-US" dirty="0"/>
              <a:t> </a:t>
            </a:r>
            <a:r>
              <a:rPr kumimoji="1" lang="en-US" altLang="zh-CN" dirty="0"/>
              <a:t>-</a:t>
            </a:r>
            <a:r>
              <a:rPr kumimoji="1" lang="zh-CN" altLang="en-US" dirty="0"/>
              <a:t> </a:t>
            </a:r>
            <a:r>
              <a:rPr kumimoji="1" lang="en-US" altLang="zh-CN" dirty="0"/>
              <a:t>Coverage</a:t>
            </a:r>
            <a:br>
              <a:rPr kumimoji="1" lang="en" altLang="zh-CN" dirty="0"/>
            </a:br>
            <a:endParaRPr kumimoji="1" lang="zh-CN" altLang="en-US" dirty="0"/>
          </a:p>
        </p:txBody>
      </p:sp>
      <p:sp>
        <p:nvSpPr>
          <p:cNvPr id="3" name="内容占位符 2">
            <a:extLst>
              <a:ext uri="{FF2B5EF4-FFF2-40B4-BE49-F238E27FC236}">
                <a16:creationId xmlns:a16="http://schemas.microsoft.com/office/drawing/2014/main" id="{A1EF6164-A82E-FB49-BF8C-7580C425920D}"/>
              </a:ext>
            </a:extLst>
          </p:cNvPr>
          <p:cNvSpPr>
            <a:spLocks noGrp="1"/>
          </p:cNvSpPr>
          <p:nvPr>
            <p:ph idx="1"/>
          </p:nvPr>
        </p:nvSpPr>
        <p:spPr/>
        <p:txBody>
          <a:bodyPr anchor="ctr" anchorCtr="0"/>
          <a:lstStyle/>
          <a:p>
            <a:r>
              <a:rPr kumimoji="1" lang="en-US" altLang="zh-CN" dirty="0"/>
              <a:t>APE consistently resulted in </a:t>
            </a:r>
          </a:p>
          <a:p>
            <a:pPr marL="0" indent="0">
              <a:buNone/>
            </a:pPr>
            <a:r>
              <a:rPr kumimoji="1" lang="en-US" altLang="zh-CN" dirty="0">
                <a:solidFill>
                  <a:srgbClr val="FF0000"/>
                </a:solidFill>
              </a:rPr>
              <a:t>26– 78%, 17–22% </a:t>
            </a:r>
            <a:r>
              <a:rPr kumimoji="1" lang="en-US" altLang="zh-CN" dirty="0"/>
              <a:t>and </a:t>
            </a:r>
            <a:r>
              <a:rPr kumimoji="1" lang="en-US" altLang="zh-CN" dirty="0">
                <a:solidFill>
                  <a:srgbClr val="FF0000"/>
                </a:solidFill>
              </a:rPr>
              <a:t>14–26%</a:t>
            </a:r>
            <a:r>
              <a:rPr kumimoji="1" lang="zh-CN" altLang="en-US" dirty="0"/>
              <a:t> </a:t>
            </a:r>
            <a:endParaRPr kumimoji="1" lang="en-US" altLang="zh-CN" dirty="0"/>
          </a:p>
          <a:p>
            <a:pPr marL="0" indent="0">
              <a:buNone/>
            </a:pPr>
            <a:r>
              <a:rPr kumimoji="1" lang="en-US" altLang="zh-CN" b="1" i="1" dirty="0"/>
              <a:t>relatively</a:t>
            </a:r>
            <a:r>
              <a:rPr kumimoji="1" lang="en-US" altLang="zh-CN" dirty="0"/>
              <a:t> improvements over </a:t>
            </a:r>
          </a:p>
          <a:p>
            <a:pPr marL="0" indent="0">
              <a:buNone/>
            </a:pPr>
            <a:r>
              <a:rPr kumimoji="1" lang="en-US" altLang="zh-CN" dirty="0"/>
              <a:t>the other three tools</a:t>
            </a:r>
          </a:p>
          <a:p>
            <a:pPr marL="0" indent="0">
              <a:buNone/>
            </a:pPr>
            <a:r>
              <a:rPr kumimoji="1" lang="en-US" altLang="zh-CN" dirty="0"/>
              <a:t>in terms of coverage </a:t>
            </a:r>
          </a:p>
        </p:txBody>
      </p:sp>
      <p:pic>
        <p:nvPicPr>
          <p:cNvPr id="4" name="图片 3">
            <a:extLst>
              <a:ext uri="{FF2B5EF4-FFF2-40B4-BE49-F238E27FC236}">
                <a16:creationId xmlns:a16="http://schemas.microsoft.com/office/drawing/2014/main" id="{D4D60F7B-B690-F846-8B40-1BCD07D68B2F}"/>
              </a:ext>
            </a:extLst>
          </p:cNvPr>
          <p:cNvPicPr>
            <a:picLocks noChangeAspect="1"/>
          </p:cNvPicPr>
          <p:nvPr/>
        </p:nvPicPr>
        <p:blipFill>
          <a:blip r:embed="rId3"/>
          <a:stretch>
            <a:fillRect/>
          </a:stretch>
        </p:blipFill>
        <p:spPr>
          <a:xfrm>
            <a:off x="5671392" y="1528763"/>
            <a:ext cx="5410200" cy="4648200"/>
          </a:xfrm>
          <a:prstGeom prst="rect">
            <a:avLst/>
          </a:prstGeom>
        </p:spPr>
      </p:pic>
    </p:spTree>
    <p:extLst>
      <p:ext uri="{BB962C8B-B14F-4D97-AF65-F5344CB8AC3E}">
        <p14:creationId xmlns:p14="http://schemas.microsoft.com/office/powerpoint/2010/main" val="408723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5FA10-9CEC-484B-8677-4C75A5BD03D2}"/>
              </a:ext>
            </a:extLst>
          </p:cNvPr>
          <p:cNvSpPr>
            <a:spLocks noGrp="1"/>
          </p:cNvSpPr>
          <p:nvPr>
            <p:ph type="title"/>
          </p:nvPr>
        </p:nvSpPr>
        <p:spPr/>
        <p:txBody>
          <a:bodyPr>
            <a:normAutofit fontScale="90000"/>
          </a:bodyPr>
          <a:lstStyle/>
          <a:p>
            <a:br>
              <a:rPr kumimoji="1" lang="en" altLang="zh-CN" dirty="0"/>
            </a:br>
            <a:r>
              <a:rPr kumimoji="1" lang="en-US" altLang="zh-CN" dirty="0"/>
              <a:t>Result</a:t>
            </a:r>
            <a:r>
              <a:rPr kumimoji="1" lang="zh-CN" altLang="en-US" dirty="0"/>
              <a:t> </a:t>
            </a:r>
            <a:r>
              <a:rPr kumimoji="1" lang="en-US" altLang="zh-CN" dirty="0"/>
              <a:t>-</a:t>
            </a:r>
            <a:r>
              <a:rPr kumimoji="1" lang="zh-CN" altLang="en-US" dirty="0"/>
              <a:t> </a:t>
            </a:r>
            <a:r>
              <a:rPr kumimoji="1" lang="en-US" altLang="zh-CN" dirty="0"/>
              <a:t>Crashes</a:t>
            </a:r>
            <a:br>
              <a:rPr kumimoji="1" lang="en" altLang="zh-CN" dirty="0"/>
            </a:br>
            <a:endParaRPr kumimoji="1" lang="zh-CN" altLang="en-US" dirty="0"/>
          </a:p>
        </p:txBody>
      </p:sp>
      <p:sp>
        <p:nvSpPr>
          <p:cNvPr id="3" name="内容占位符 2">
            <a:extLst>
              <a:ext uri="{FF2B5EF4-FFF2-40B4-BE49-F238E27FC236}">
                <a16:creationId xmlns:a16="http://schemas.microsoft.com/office/drawing/2014/main" id="{A1EF6164-A82E-FB49-BF8C-7580C425920D}"/>
              </a:ext>
            </a:extLst>
          </p:cNvPr>
          <p:cNvSpPr>
            <a:spLocks noGrp="1"/>
          </p:cNvSpPr>
          <p:nvPr>
            <p:ph idx="1"/>
          </p:nvPr>
        </p:nvSpPr>
        <p:spPr>
          <a:xfrm>
            <a:off x="838200" y="1825625"/>
            <a:ext cx="7103533" cy="4351338"/>
          </a:xfrm>
        </p:spPr>
        <p:txBody>
          <a:bodyPr/>
          <a:lstStyle/>
          <a:p>
            <a:pPr marL="0" indent="0" algn="ctr">
              <a:buNone/>
            </a:pPr>
            <a:r>
              <a:rPr lang="en" altLang="zh-CN" dirty="0"/>
              <a:t>APE detected 61 crashes, </a:t>
            </a:r>
          </a:p>
          <a:p>
            <a:pPr marL="0" indent="0" algn="ctr">
              <a:buNone/>
            </a:pPr>
            <a:r>
              <a:rPr lang="en" altLang="zh-CN" dirty="0"/>
              <a:t>while Monkey detected 44, </a:t>
            </a:r>
          </a:p>
          <a:p>
            <a:pPr marL="0" indent="0" algn="ctr">
              <a:buNone/>
            </a:pPr>
            <a:r>
              <a:rPr lang="en" altLang="zh-CN" dirty="0"/>
              <a:t>SAPIENZ 40, and STOAT 31 </a:t>
            </a:r>
          </a:p>
          <a:p>
            <a:pPr algn="ctr"/>
            <a:endParaRPr kumimoji="1" lang="zh-CN" altLang="en-US" dirty="0"/>
          </a:p>
        </p:txBody>
      </p:sp>
      <p:pic>
        <p:nvPicPr>
          <p:cNvPr id="5" name="图片 4">
            <a:extLst>
              <a:ext uri="{FF2B5EF4-FFF2-40B4-BE49-F238E27FC236}">
                <a16:creationId xmlns:a16="http://schemas.microsoft.com/office/drawing/2014/main" id="{11F48A5A-4C20-D345-BB3E-FD906D589F9C}"/>
              </a:ext>
            </a:extLst>
          </p:cNvPr>
          <p:cNvPicPr>
            <a:picLocks noChangeAspect="1"/>
          </p:cNvPicPr>
          <p:nvPr/>
        </p:nvPicPr>
        <p:blipFill>
          <a:blip r:embed="rId3"/>
          <a:stretch>
            <a:fillRect/>
          </a:stretch>
        </p:blipFill>
        <p:spPr>
          <a:xfrm>
            <a:off x="8154675" y="1398244"/>
            <a:ext cx="1854200" cy="4635500"/>
          </a:xfrm>
          <a:prstGeom prst="rect">
            <a:avLst/>
          </a:prstGeom>
        </p:spPr>
      </p:pic>
      <p:pic>
        <p:nvPicPr>
          <p:cNvPr id="6" name="图片 5">
            <a:extLst>
              <a:ext uri="{FF2B5EF4-FFF2-40B4-BE49-F238E27FC236}">
                <a16:creationId xmlns:a16="http://schemas.microsoft.com/office/drawing/2014/main" id="{3DDA93F9-DEAC-3449-9A96-4CD12EE24C20}"/>
              </a:ext>
            </a:extLst>
          </p:cNvPr>
          <p:cNvPicPr>
            <a:picLocks noChangeAspect="1"/>
          </p:cNvPicPr>
          <p:nvPr/>
        </p:nvPicPr>
        <p:blipFill>
          <a:blip r:embed="rId4"/>
          <a:stretch>
            <a:fillRect/>
          </a:stretch>
        </p:blipFill>
        <p:spPr>
          <a:xfrm>
            <a:off x="1378588" y="3715994"/>
            <a:ext cx="6235700" cy="1587500"/>
          </a:xfrm>
          <a:prstGeom prst="rect">
            <a:avLst/>
          </a:prstGeom>
        </p:spPr>
      </p:pic>
      <p:sp>
        <p:nvSpPr>
          <p:cNvPr id="7" name="文本框 6">
            <a:extLst>
              <a:ext uri="{FF2B5EF4-FFF2-40B4-BE49-F238E27FC236}">
                <a16:creationId xmlns:a16="http://schemas.microsoft.com/office/drawing/2014/main" id="{ED4FDD0D-D28E-3643-B87B-7DCE951C7745}"/>
              </a:ext>
            </a:extLst>
          </p:cNvPr>
          <p:cNvSpPr txBox="1"/>
          <p:nvPr/>
        </p:nvSpPr>
        <p:spPr>
          <a:xfrm>
            <a:off x="3271754" y="5609908"/>
            <a:ext cx="2236424" cy="369332"/>
          </a:xfrm>
          <a:prstGeom prst="rect">
            <a:avLst/>
          </a:prstGeom>
          <a:noFill/>
        </p:spPr>
        <p:txBody>
          <a:bodyPr wrap="square" rtlCol="0">
            <a:spAutoFit/>
          </a:bodyPr>
          <a:lstStyle/>
          <a:p>
            <a:r>
              <a:rPr kumimoji="1" lang="en-US" altLang="zh-CN" dirty="0"/>
              <a:t>Unique</a:t>
            </a:r>
            <a:r>
              <a:rPr kumimoji="1" lang="zh-CN" altLang="en-US" dirty="0"/>
              <a:t> </a:t>
            </a:r>
            <a:r>
              <a:rPr kumimoji="1" lang="en-US" altLang="zh-CN" dirty="0"/>
              <a:t>Crashes</a:t>
            </a:r>
            <a:endParaRPr kumimoji="1" lang="zh-CN" altLang="en-US" dirty="0"/>
          </a:p>
        </p:txBody>
      </p:sp>
    </p:spTree>
    <p:extLst>
      <p:ext uri="{BB962C8B-B14F-4D97-AF65-F5344CB8AC3E}">
        <p14:creationId xmlns:p14="http://schemas.microsoft.com/office/powerpoint/2010/main" val="244155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63FE8C-58CD-6B43-A13A-344A0B032A7C}"/>
              </a:ext>
            </a:extLst>
          </p:cNvPr>
          <p:cNvSpPr>
            <a:spLocks noGrp="1"/>
          </p:cNvSpPr>
          <p:nvPr>
            <p:ph type="title"/>
          </p:nvPr>
        </p:nvSpPr>
        <p:spPr/>
        <p:txBody>
          <a:bodyPr/>
          <a:lstStyle/>
          <a:p>
            <a:r>
              <a:rPr kumimoji="1" lang="en-US" altLang="zh-CN" dirty="0"/>
              <a:t>Outline</a:t>
            </a:r>
            <a:endParaRPr kumimoji="1" lang="zh-CN" altLang="en-US" dirty="0"/>
          </a:p>
        </p:txBody>
      </p:sp>
      <p:sp>
        <p:nvSpPr>
          <p:cNvPr id="3" name="内容占位符 2">
            <a:extLst>
              <a:ext uri="{FF2B5EF4-FFF2-40B4-BE49-F238E27FC236}">
                <a16:creationId xmlns:a16="http://schemas.microsoft.com/office/drawing/2014/main" id="{7D8DC0BF-AFF2-724F-A782-5024819358A5}"/>
              </a:ext>
            </a:extLst>
          </p:cNvPr>
          <p:cNvSpPr>
            <a:spLocks noGrp="1"/>
          </p:cNvSpPr>
          <p:nvPr>
            <p:ph idx="1"/>
          </p:nvPr>
        </p:nvSpPr>
        <p:spPr/>
        <p:txBody>
          <a:bodyPr/>
          <a:lstStyle/>
          <a:p>
            <a:r>
              <a:rPr kumimoji="1" lang="en" altLang="zh-CN" dirty="0"/>
              <a:t>Model-based App</a:t>
            </a:r>
            <a:r>
              <a:rPr kumimoji="1" lang="zh-CN" altLang="en-US" dirty="0"/>
              <a:t> </a:t>
            </a:r>
            <a:r>
              <a:rPr kumimoji="1" lang="en-US" altLang="zh-CN" dirty="0"/>
              <a:t>GUI </a:t>
            </a:r>
            <a:r>
              <a:rPr kumimoji="1" lang="en" altLang="zh-CN" dirty="0"/>
              <a:t>Testing</a:t>
            </a:r>
          </a:p>
          <a:p>
            <a:r>
              <a:rPr kumimoji="1" lang="en" altLang="zh-CN" dirty="0"/>
              <a:t>Our</a:t>
            </a:r>
            <a:r>
              <a:rPr kumimoji="1" lang="zh-CN" altLang="en-US" dirty="0"/>
              <a:t> </a:t>
            </a:r>
            <a:r>
              <a:rPr kumimoji="1" lang="en-US" altLang="zh-CN" dirty="0"/>
              <a:t>Approach: </a:t>
            </a:r>
            <a:r>
              <a:rPr kumimoji="1" lang="en" altLang="zh-CN" dirty="0"/>
              <a:t>GUI Model Abstraction and Refinement</a:t>
            </a:r>
          </a:p>
          <a:p>
            <a:r>
              <a:rPr kumimoji="1" lang="en" altLang="zh-CN" dirty="0"/>
              <a:t>Experiments and Results</a:t>
            </a:r>
          </a:p>
          <a:p>
            <a:endParaRPr kumimoji="1" lang="zh-CN" altLang="en-US" dirty="0"/>
          </a:p>
        </p:txBody>
      </p:sp>
    </p:spTree>
    <p:extLst>
      <p:ext uri="{BB962C8B-B14F-4D97-AF65-F5344CB8AC3E}">
        <p14:creationId xmlns:p14="http://schemas.microsoft.com/office/powerpoint/2010/main" val="2625707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56551C-059D-C248-81CF-A53A24BECFA6}"/>
              </a:ext>
            </a:extLst>
          </p:cNvPr>
          <p:cNvSpPr>
            <a:spLocks noGrp="1"/>
          </p:cNvSpPr>
          <p:nvPr>
            <p:ph type="title"/>
          </p:nvPr>
        </p:nvSpPr>
        <p:spPr/>
        <p:txBody>
          <a:bodyPr/>
          <a:lstStyle/>
          <a:p>
            <a:r>
              <a:rPr kumimoji="1" lang="en" altLang="zh-CN" dirty="0"/>
              <a:t>Large-Scale Evaluation </a:t>
            </a:r>
            <a:endParaRPr kumimoji="1" lang="zh-CN" altLang="en-US" dirty="0"/>
          </a:p>
        </p:txBody>
      </p:sp>
      <p:sp>
        <p:nvSpPr>
          <p:cNvPr id="3" name="内容占位符 2">
            <a:extLst>
              <a:ext uri="{FF2B5EF4-FFF2-40B4-BE49-F238E27FC236}">
                <a16:creationId xmlns:a16="http://schemas.microsoft.com/office/drawing/2014/main" id="{73765E00-F01A-054B-9ED2-D4F7049F3D96}"/>
              </a:ext>
            </a:extLst>
          </p:cNvPr>
          <p:cNvSpPr>
            <a:spLocks noGrp="1"/>
          </p:cNvSpPr>
          <p:nvPr>
            <p:ph idx="1"/>
          </p:nvPr>
        </p:nvSpPr>
        <p:spPr>
          <a:xfrm>
            <a:off x="838200" y="1825625"/>
            <a:ext cx="5748867" cy="4351338"/>
          </a:xfrm>
        </p:spPr>
        <p:txBody>
          <a:bodyPr/>
          <a:lstStyle/>
          <a:p>
            <a:r>
              <a:rPr kumimoji="1" lang="en" altLang="zh-CN" dirty="0"/>
              <a:t>1,316 apps from the Google Play Store for 30 minutes each</a:t>
            </a:r>
          </a:p>
          <a:p>
            <a:r>
              <a:rPr kumimoji="1" lang="en" altLang="zh-CN" dirty="0"/>
              <a:t>537 unique crashes detected in 42 error types from 281 of 1,316 apps</a:t>
            </a:r>
          </a:p>
          <a:p>
            <a:r>
              <a:rPr kumimoji="1" lang="en" altLang="zh-CN" dirty="0"/>
              <a:t>38 crashes reported to developers with steps to reproduce the crashes, where 13 have already been fixed, and 5 have been accepted (fixes pending).</a:t>
            </a:r>
            <a:endParaRPr kumimoji="1" lang="zh-CN" altLang="en-US" dirty="0"/>
          </a:p>
        </p:txBody>
      </p:sp>
      <p:pic>
        <p:nvPicPr>
          <p:cNvPr id="4" name="图片 3">
            <a:extLst>
              <a:ext uri="{FF2B5EF4-FFF2-40B4-BE49-F238E27FC236}">
                <a16:creationId xmlns:a16="http://schemas.microsoft.com/office/drawing/2014/main" id="{33B414FE-A142-484E-AF4A-557EE13CC656}"/>
              </a:ext>
            </a:extLst>
          </p:cNvPr>
          <p:cNvPicPr>
            <a:picLocks noChangeAspect="1"/>
          </p:cNvPicPr>
          <p:nvPr/>
        </p:nvPicPr>
        <p:blipFill>
          <a:blip r:embed="rId2"/>
          <a:stretch>
            <a:fillRect/>
          </a:stretch>
        </p:blipFill>
        <p:spPr>
          <a:xfrm>
            <a:off x="6817783" y="2495505"/>
            <a:ext cx="4815417" cy="2596643"/>
          </a:xfrm>
          <a:prstGeom prst="rect">
            <a:avLst/>
          </a:prstGeom>
        </p:spPr>
      </p:pic>
    </p:spTree>
    <p:extLst>
      <p:ext uri="{BB962C8B-B14F-4D97-AF65-F5344CB8AC3E}">
        <p14:creationId xmlns:p14="http://schemas.microsoft.com/office/powerpoint/2010/main" val="46410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4CC50CA-8B67-2648-92C9-EA20C82403DA}"/>
              </a:ext>
            </a:extLst>
          </p:cNvPr>
          <p:cNvSpPr/>
          <p:nvPr/>
        </p:nvSpPr>
        <p:spPr>
          <a:xfrm>
            <a:off x="838200" y="2633100"/>
            <a:ext cx="4004301" cy="2215991"/>
          </a:xfrm>
          <a:prstGeom prst="rect">
            <a:avLst/>
          </a:prstGeom>
        </p:spPr>
        <p:txBody>
          <a:bodyPr wrap="none">
            <a:spAutoFit/>
          </a:bodyPr>
          <a:lstStyle/>
          <a:p>
            <a:pPr algn="ctr"/>
            <a:r>
              <a:rPr lang="en" altLang="zh-CN" sz="6600" dirty="0"/>
              <a:t>Thank</a:t>
            </a:r>
            <a:r>
              <a:rPr lang="zh-CN" altLang="en-US" sz="6600" dirty="0"/>
              <a:t> </a:t>
            </a:r>
            <a:r>
              <a:rPr lang="en-US" altLang="zh-CN" sz="6600" dirty="0"/>
              <a:t>you!</a:t>
            </a:r>
          </a:p>
          <a:p>
            <a:pPr algn="ctr"/>
            <a:endParaRPr lang="en-US" altLang="zh-CN" sz="3600" dirty="0"/>
          </a:p>
          <a:p>
            <a:pPr algn="ctr"/>
            <a:r>
              <a:rPr lang="en-US" altLang="zh-CN" sz="3600" dirty="0"/>
              <a:t>Any</a:t>
            </a:r>
            <a:r>
              <a:rPr lang="zh-CN" altLang="en-US" sz="3600" dirty="0"/>
              <a:t> </a:t>
            </a:r>
            <a:r>
              <a:rPr lang="en-US" altLang="zh-CN" sz="3600" dirty="0"/>
              <a:t>Question?</a:t>
            </a:r>
            <a:endParaRPr lang="zh-CN" altLang="en-US" sz="3600" dirty="0"/>
          </a:p>
        </p:txBody>
      </p:sp>
      <p:sp>
        <p:nvSpPr>
          <p:cNvPr id="5" name="矩形 4">
            <a:extLst>
              <a:ext uri="{FF2B5EF4-FFF2-40B4-BE49-F238E27FC236}">
                <a16:creationId xmlns:a16="http://schemas.microsoft.com/office/drawing/2014/main" id="{15DAFDC8-A6E7-9141-BF5E-1D4CBCC28EF9}"/>
              </a:ext>
            </a:extLst>
          </p:cNvPr>
          <p:cNvSpPr/>
          <p:nvPr/>
        </p:nvSpPr>
        <p:spPr>
          <a:xfrm>
            <a:off x="5946471" y="4264316"/>
            <a:ext cx="5728458" cy="584775"/>
          </a:xfrm>
          <a:prstGeom prst="rect">
            <a:avLst/>
          </a:prstGeom>
        </p:spPr>
        <p:txBody>
          <a:bodyPr wrap="square">
            <a:spAutoFit/>
          </a:bodyPr>
          <a:lstStyle/>
          <a:p>
            <a:r>
              <a:rPr lang="en" altLang="zh-CN" sz="3200" dirty="0">
                <a:solidFill>
                  <a:srgbClr val="333333"/>
                </a:solidFill>
                <a:latin typeface="Helvetica Neue" panose="02000503000000020004" pitchFamily="2" charset="0"/>
              </a:rPr>
              <a:t>Email: </a:t>
            </a:r>
            <a:r>
              <a:rPr lang="en" altLang="zh-CN" sz="3200" dirty="0" err="1">
                <a:solidFill>
                  <a:srgbClr val="333333"/>
                </a:solidFill>
                <a:latin typeface="Helvetica Neue" panose="02000503000000020004" pitchFamily="2" charset="0"/>
              </a:rPr>
              <a:t>tianxiao.gu@gmail.com</a:t>
            </a:r>
            <a:endParaRPr lang="zh-CN" altLang="en-US" sz="3200" dirty="0"/>
          </a:p>
        </p:txBody>
      </p:sp>
      <p:pic>
        <p:nvPicPr>
          <p:cNvPr id="6" name="图片 5">
            <a:extLst>
              <a:ext uri="{FF2B5EF4-FFF2-40B4-BE49-F238E27FC236}">
                <a16:creationId xmlns:a16="http://schemas.microsoft.com/office/drawing/2014/main" id="{E3462CC3-5C28-DC49-A96D-C94C8A8B3EFE}"/>
              </a:ext>
            </a:extLst>
          </p:cNvPr>
          <p:cNvPicPr>
            <a:picLocks noChangeAspect="1"/>
          </p:cNvPicPr>
          <p:nvPr/>
        </p:nvPicPr>
        <p:blipFill>
          <a:blip r:embed="rId2"/>
          <a:stretch>
            <a:fillRect/>
          </a:stretch>
        </p:blipFill>
        <p:spPr>
          <a:xfrm>
            <a:off x="6946899" y="1027906"/>
            <a:ext cx="2772833" cy="2879480"/>
          </a:xfrm>
          <a:prstGeom prst="rect">
            <a:avLst/>
          </a:prstGeom>
        </p:spPr>
      </p:pic>
    </p:spTree>
    <p:extLst>
      <p:ext uri="{BB962C8B-B14F-4D97-AF65-F5344CB8AC3E}">
        <p14:creationId xmlns:p14="http://schemas.microsoft.com/office/powerpoint/2010/main" val="199324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Automated</a:t>
            </a:r>
            <a:r>
              <a:rPr kumimoji="1" lang="zh-CN" altLang="en-US" dirty="0"/>
              <a:t> </a:t>
            </a:r>
            <a:r>
              <a:rPr kumimoji="1" lang="en-US" altLang="zh-CN" dirty="0"/>
              <a:t>GUI</a:t>
            </a:r>
            <a:r>
              <a:rPr kumimoji="1" lang="zh-CN" altLang="en-US" dirty="0"/>
              <a:t> </a:t>
            </a:r>
            <a:r>
              <a:rPr kumimoji="1" lang="en-US" altLang="zh-CN" dirty="0"/>
              <a:t>Testing</a:t>
            </a:r>
            <a:r>
              <a:rPr kumimoji="1" lang="zh-CN" altLang="en-US" dirty="0"/>
              <a:t> </a:t>
            </a:r>
            <a:r>
              <a:rPr kumimoji="1" lang="en-US" altLang="zh-CN" dirty="0"/>
              <a:t>for</a:t>
            </a:r>
            <a:r>
              <a:rPr kumimoji="1" lang="zh-CN" altLang="en-US" dirty="0"/>
              <a:t> </a:t>
            </a:r>
            <a:r>
              <a:rPr kumimoji="1" lang="en-US" altLang="zh-CN" dirty="0"/>
              <a:t>Android</a:t>
            </a:r>
            <a:r>
              <a:rPr kumimoji="1" lang="zh-CN" altLang="en-US" dirty="0"/>
              <a:t> </a:t>
            </a:r>
            <a:r>
              <a:rPr kumimoji="1" lang="en-US" altLang="zh-CN" dirty="0"/>
              <a:t>Apps</a:t>
            </a:r>
            <a:endParaRPr kumimoji="1" lang="zh-CN" altLang="en-US" dirty="0"/>
          </a:p>
        </p:txBody>
      </p:sp>
      <p:sp>
        <p:nvSpPr>
          <p:cNvPr id="3" name="内容占位符 2"/>
          <p:cNvSpPr>
            <a:spLocks noGrp="1"/>
          </p:cNvSpPr>
          <p:nvPr>
            <p:ph idx="1"/>
          </p:nvPr>
        </p:nvSpPr>
        <p:spPr>
          <a:xfrm>
            <a:off x="838199" y="1825625"/>
            <a:ext cx="10689772" cy="4351338"/>
          </a:xfrm>
        </p:spPr>
        <p:txBody>
          <a:bodyPr>
            <a:normAutofit/>
          </a:bodyPr>
          <a:lstStyle/>
          <a:p>
            <a:r>
              <a:rPr kumimoji="1" lang="en-US" altLang="zh-CN" dirty="0"/>
              <a:t>App</a:t>
            </a:r>
            <a:r>
              <a:rPr kumimoji="1" lang="zh-CN" altLang="en-US" dirty="0"/>
              <a:t> </a:t>
            </a:r>
            <a:r>
              <a:rPr kumimoji="1" lang="en-US" altLang="zh-CN" dirty="0"/>
              <a:t>testing: fuzzing/symbolic</a:t>
            </a:r>
            <a:r>
              <a:rPr kumimoji="1" lang="zh-CN" altLang="en-US" dirty="0"/>
              <a:t> </a:t>
            </a:r>
            <a:r>
              <a:rPr kumimoji="1" lang="en-US" altLang="zh-CN" dirty="0"/>
              <a:t>execution/evolutionary</a:t>
            </a:r>
            <a:r>
              <a:rPr kumimoji="1" lang="zh-CN" altLang="en-US" dirty="0"/>
              <a:t> </a:t>
            </a:r>
            <a:r>
              <a:rPr kumimoji="1" lang="en-US" altLang="zh-CN" dirty="0"/>
              <a:t>algorithm</a:t>
            </a:r>
          </a:p>
          <a:p>
            <a:endParaRPr kumimoji="1" lang="zh-CN" altLang="en-US" dirty="0"/>
          </a:p>
        </p:txBody>
      </p:sp>
      <p:pic>
        <p:nvPicPr>
          <p:cNvPr id="6" name="图片 5">
            <a:extLst>
              <a:ext uri="{FF2B5EF4-FFF2-40B4-BE49-F238E27FC236}">
                <a16:creationId xmlns:a16="http://schemas.microsoft.com/office/drawing/2014/main" id="{00398537-0398-1B40-AA50-2424C96FAFEE}"/>
              </a:ext>
            </a:extLst>
          </p:cNvPr>
          <p:cNvPicPr>
            <a:picLocks noChangeAspect="1"/>
          </p:cNvPicPr>
          <p:nvPr/>
        </p:nvPicPr>
        <p:blipFill>
          <a:blip r:embed="rId3"/>
          <a:stretch>
            <a:fillRect/>
          </a:stretch>
        </p:blipFill>
        <p:spPr>
          <a:xfrm>
            <a:off x="1201912" y="2465251"/>
            <a:ext cx="2234735" cy="3487621"/>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EB8DC680-C1A1-324F-BA57-72CE5C55BD8E}"/>
              </a:ext>
            </a:extLst>
          </p:cNvPr>
          <p:cNvPicPr>
            <a:picLocks noChangeAspect="1"/>
          </p:cNvPicPr>
          <p:nvPr/>
        </p:nvPicPr>
        <p:blipFill>
          <a:blip r:embed="rId4"/>
          <a:stretch>
            <a:fillRect/>
          </a:stretch>
        </p:blipFill>
        <p:spPr>
          <a:xfrm>
            <a:off x="4949479" y="3287100"/>
            <a:ext cx="2717800" cy="2812685"/>
          </a:xfrm>
          <a:prstGeom prst="rect">
            <a:avLst/>
          </a:prstGeom>
        </p:spPr>
      </p:pic>
      <p:sp>
        <p:nvSpPr>
          <p:cNvPr id="10" name="椭圆 9">
            <a:extLst>
              <a:ext uri="{FF2B5EF4-FFF2-40B4-BE49-F238E27FC236}">
                <a16:creationId xmlns:a16="http://schemas.microsoft.com/office/drawing/2014/main" id="{F06DDE2B-064C-8C4B-ABB7-203393F33A98}"/>
              </a:ext>
            </a:extLst>
          </p:cNvPr>
          <p:cNvSpPr>
            <a:spLocks noChangeAspect="1"/>
          </p:cNvSpPr>
          <p:nvPr/>
        </p:nvSpPr>
        <p:spPr>
          <a:xfrm>
            <a:off x="9722939" y="4583980"/>
            <a:ext cx="1124937" cy="1124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S</a:t>
            </a:r>
            <a:r>
              <a:rPr kumimoji="1" lang="en-US" altLang="zh-CN" sz="2400" i="1" dirty="0"/>
              <a:t>i</a:t>
            </a:r>
            <a:endParaRPr kumimoji="1" lang="zh-CN" altLang="en-US" sz="2400" i="1" dirty="0"/>
          </a:p>
        </p:txBody>
      </p:sp>
      <p:sp>
        <p:nvSpPr>
          <p:cNvPr id="12" name="左右箭头 11">
            <a:extLst>
              <a:ext uri="{FF2B5EF4-FFF2-40B4-BE49-F238E27FC236}">
                <a16:creationId xmlns:a16="http://schemas.microsoft.com/office/drawing/2014/main" id="{15A44072-0F3D-7F48-B6F5-78C70F59732D}"/>
              </a:ext>
            </a:extLst>
          </p:cNvPr>
          <p:cNvSpPr/>
          <p:nvPr/>
        </p:nvSpPr>
        <p:spPr>
          <a:xfrm>
            <a:off x="3686683" y="4001294"/>
            <a:ext cx="995281" cy="5691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8B6D3696-FF92-8C41-B3BB-A8D3D7E4C17B}"/>
              </a:ext>
            </a:extLst>
          </p:cNvPr>
          <p:cNvSpPr/>
          <p:nvPr/>
        </p:nvSpPr>
        <p:spPr>
          <a:xfrm>
            <a:off x="8726690" y="2990591"/>
            <a:ext cx="3880169" cy="830997"/>
          </a:xfrm>
          <a:prstGeom prst="rect">
            <a:avLst/>
          </a:prstGeom>
        </p:spPr>
        <p:txBody>
          <a:bodyPr wrap="square">
            <a:spAutoFit/>
          </a:bodyPr>
          <a:lstStyle/>
          <a:p>
            <a:r>
              <a:rPr kumimoji="1" lang="en-US" altLang="zh-CN" sz="2400" dirty="0"/>
              <a:t>Model-based</a:t>
            </a:r>
            <a:r>
              <a:rPr kumimoji="1" lang="zh-CN" altLang="en-US" sz="2400" dirty="0"/>
              <a:t> </a:t>
            </a:r>
            <a:r>
              <a:rPr kumimoji="1" lang="en-US" altLang="zh-CN" sz="2400" dirty="0"/>
              <a:t>Testing:</a:t>
            </a:r>
            <a:r>
              <a:rPr kumimoji="1" lang="zh-CN" altLang="en-US" sz="2400" dirty="0"/>
              <a:t> </a:t>
            </a:r>
            <a:r>
              <a:rPr kumimoji="1" lang="en-US" altLang="zh-CN" sz="2400" dirty="0"/>
              <a:t>Stoat/AMOLA/</a:t>
            </a:r>
            <a:r>
              <a:rPr kumimoji="1" lang="en-US" altLang="zh-CN" sz="2400" dirty="0" err="1"/>
              <a:t>AimDroid</a:t>
            </a:r>
            <a:r>
              <a:rPr kumimoji="1" lang="en-US" altLang="zh-CN" sz="2400" dirty="0"/>
              <a:t>…</a:t>
            </a:r>
            <a:endParaRPr kumimoji="1" lang="zh-CN" altLang="en-US" sz="2400" dirty="0"/>
          </a:p>
        </p:txBody>
      </p:sp>
      <p:sp>
        <p:nvSpPr>
          <p:cNvPr id="5" name="右箭头 4">
            <a:extLst>
              <a:ext uri="{FF2B5EF4-FFF2-40B4-BE49-F238E27FC236}">
                <a16:creationId xmlns:a16="http://schemas.microsoft.com/office/drawing/2014/main" id="{EABA81BB-D64C-864B-A250-12CDD4C8A630}"/>
              </a:ext>
            </a:extLst>
          </p:cNvPr>
          <p:cNvSpPr/>
          <p:nvPr/>
        </p:nvSpPr>
        <p:spPr>
          <a:xfrm>
            <a:off x="8112116" y="4934819"/>
            <a:ext cx="930729" cy="569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D965809B-B6DE-D747-872F-462386D51AB3}"/>
              </a:ext>
            </a:extLst>
          </p:cNvPr>
          <p:cNvSpPr/>
          <p:nvPr/>
        </p:nvSpPr>
        <p:spPr>
          <a:xfrm>
            <a:off x="7684657" y="4227167"/>
            <a:ext cx="1859483" cy="523220"/>
          </a:xfrm>
          <a:prstGeom prst="rect">
            <a:avLst/>
          </a:prstGeom>
        </p:spPr>
        <p:txBody>
          <a:bodyPr wrap="none">
            <a:spAutoFit/>
          </a:bodyPr>
          <a:lstStyle/>
          <a:p>
            <a:r>
              <a:rPr kumimoji="1" lang="en-US" altLang="zh-CN" sz="2800" dirty="0"/>
              <a:t>Abstraction</a:t>
            </a:r>
            <a:endParaRPr lang="zh-CN" altLang="en-US" sz="2800" dirty="0"/>
          </a:p>
        </p:txBody>
      </p:sp>
      <p:sp>
        <p:nvSpPr>
          <p:cNvPr id="13" name="矩形 12">
            <a:extLst>
              <a:ext uri="{FF2B5EF4-FFF2-40B4-BE49-F238E27FC236}">
                <a16:creationId xmlns:a16="http://schemas.microsoft.com/office/drawing/2014/main" id="{A2597E7F-6125-C047-8B4F-ED233D359651}"/>
              </a:ext>
            </a:extLst>
          </p:cNvPr>
          <p:cNvSpPr/>
          <p:nvPr/>
        </p:nvSpPr>
        <p:spPr>
          <a:xfrm>
            <a:off x="9335468" y="6050290"/>
            <a:ext cx="1955664" cy="523220"/>
          </a:xfrm>
          <a:prstGeom prst="rect">
            <a:avLst/>
          </a:prstGeom>
        </p:spPr>
        <p:txBody>
          <a:bodyPr wrap="none">
            <a:spAutoFit/>
          </a:bodyPr>
          <a:lstStyle/>
          <a:p>
            <a:r>
              <a:rPr kumimoji="1" lang="en-US" altLang="zh-CN" sz="2800" dirty="0"/>
              <a:t>Model</a:t>
            </a:r>
            <a:r>
              <a:rPr kumimoji="1" lang="zh-CN" altLang="en-US" sz="2800" dirty="0"/>
              <a:t> </a:t>
            </a:r>
            <a:r>
              <a:rPr kumimoji="1" lang="en-US" altLang="zh-CN" sz="2800" dirty="0"/>
              <a:t>State</a:t>
            </a:r>
            <a:endParaRPr lang="zh-CN" altLang="en-US" sz="2800" dirty="0"/>
          </a:p>
        </p:txBody>
      </p:sp>
      <p:sp>
        <p:nvSpPr>
          <p:cNvPr id="14" name="矩形 13">
            <a:extLst>
              <a:ext uri="{FF2B5EF4-FFF2-40B4-BE49-F238E27FC236}">
                <a16:creationId xmlns:a16="http://schemas.microsoft.com/office/drawing/2014/main" id="{20A5E45A-A762-AF4D-A972-F7E59A11F9E8}"/>
              </a:ext>
            </a:extLst>
          </p:cNvPr>
          <p:cNvSpPr/>
          <p:nvPr/>
        </p:nvSpPr>
        <p:spPr>
          <a:xfrm>
            <a:off x="4949479" y="6099785"/>
            <a:ext cx="2324611" cy="523220"/>
          </a:xfrm>
          <a:prstGeom prst="rect">
            <a:avLst/>
          </a:prstGeom>
        </p:spPr>
        <p:txBody>
          <a:bodyPr wrap="none">
            <a:spAutoFit/>
          </a:bodyPr>
          <a:lstStyle/>
          <a:p>
            <a:r>
              <a:rPr kumimoji="1" lang="en-US" altLang="zh-CN" sz="2800" dirty="0"/>
              <a:t>GUI</a:t>
            </a:r>
            <a:r>
              <a:rPr kumimoji="1" lang="zh-CN" altLang="en-US" sz="2800" dirty="0"/>
              <a:t> </a:t>
            </a:r>
            <a:r>
              <a:rPr kumimoji="1" lang="en-US" altLang="zh-CN" sz="2800" dirty="0"/>
              <a:t>Tree/State</a:t>
            </a:r>
            <a:endParaRPr lang="zh-CN" altLang="en-US" sz="2800" dirty="0"/>
          </a:p>
        </p:txBody>
      </p:sp>
      <p:sp>
        <p:nvSpPr>
          <p:cNvPr id="15" name="矩形 14">
            <a:extLst>
              <a:ext uri="{FF2B5EF4-FFF2-40B4-BE49-F238E27FC236}">
                <a16:creationId xmlns:a16="http://schemas.microsoft.com/office/drawing/2014/main" id="{22F4E395-03B5-C443-868F-0CB573270B5E}"/>
              </a:ext>
            </a:extLst>
          </p:cNvPr>
          <p:cNvSpPr/>
          <p:nvPr/>
        </p:nvSpPr>
        <p:spPr>
          <a:xfrm>
            <a:off x="1953634" y="6099785"/>
            <a:ext cx="731290" cy="523220"/>
          </a:xfrm>
          <a:prstGeom prst="rect">
            <a:avLst/>
          </a:prstGeom>
        </p:spPr>
        <p:txBody>
          <a:bodyPr wrap="none">
            <a:spAutoFit/>
          </a:bodyPr>
          <a:lstStyle/>
          <a:p>
            <a:r>
              <a:rPr kumimoji="1" lang="en-US" altLang="zh-CN" sz="2800" dirty="0"/>
              <a:t>GUI</a:t>
            </a:r>
            <a:endParaRPr lang="zh-CN" altLang="en-US" sz="2800" dirty="0"/>
          </a:p>
        </p:txBody>
      </p:sp>
    </p:spTree>
    <p:extLst>
      <p:ext uri="{BB962C8B-B14F-4D97-AF65-F5344CB8AC3E}">
        <p14:creationId xmlns:p14="http://schemas.microsoft.com/office/powerpoint/2010/main" val="5851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4" grpId="0"/>
      <p:bldP spid="5" grpId="0" animBg="1"/>
      <p:bldP spid="7"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4BA867-8B1F-8E4F-9A43-F53378603F53}"/>
              </a:ext>
            </a:extLst>
          </p:cNvPr>
          <p:cNvSpPr>
            <a:spLocks noGrp="1"/>
          </p:cNvSpPr>
          <p:nvPr>
            <p:ph type="title"/>
          </p:nvPr>
        </p:nvSpPr>
        <p:spPr/>
        <p:txBody>
          <a:bodyPr/>
          <a:lstStyle/>
          <a:p>
            <a:r>
              <a:rPr kumimoji="1" lang="en-US" altLang="zh-CN" dirty="0"/>
              <a:t>GUI</a:t>
            </a:r>
            <a:r>
              <a:rPr kumimoji="1" lang="zh-CN" altLang="en-US" dirty="0"/>
              <a:t> </a:t>
            </a:r>
            <a:r>
              <a:rPr kumimoji="1" lang="en-US" altLang="zh-CN" dirty="0"/>
              <a:t>Modeling</a:t>
            </a:r>
            <a:endParaRPr kumimoji="1" lang="zh-CN" altLang="en-US" dirty="0"/>
          </a:p>
        </p:txBody>
      </p:sp>
      <p:pic>
        <p:nvPicPr>
          <p:cNvPr id="4" name="图片 3">
            <a:extLst>
              <a:ext uri="{FF2B5EF4-FFF2-40B4-BE49-F238E27FC236}">
                <a16:creationId xmlns:a16="http://schemas.microsoft.com/office/drawing/2014/main" id="{01A5F18D-002D-A94E-BA65-E8FE375E0B31}"/>
              </a:ext>
            </a:extLst>
          </p:cNvPr>
          <p:cNvPicPr>
            <a:picLocks noChangeAspect="1"/>
          </p:cNvPicPr>
          <p:nvPr/>
        </p:nvPicPr>
        <p:blipFill>
          <a:blip r:embed="rId2"/>
          <a:stretch>
            <a:fillRect/>
          </a:stretch>
        </p:blipFill>
        <p:spPr>
          <a:xfrm>
            <a:off x="2298064" y="1811902"/>
            <a:ext cx="3113912" cy="2967948"/>
          </a:xfrm>
          <a:prstGeom prst="rect">
            <a:avLst/>
          </a:prstGeom>
        </p:spPr>
      </p:pic>
      <p:pic>
        <p:nvPicPr>
          <p:cNvPr id="5" name="图片 4">
            <a:extLst>
              <a:ext uri="{FF2B5EF4-FFF2-40B4-BE49-F238E27FC236}">
                <a16:creationId xmlns:a16="http://schemas.microsoft.com/office/drawing/2014/main" id="{AE635C49-710C-AF45-A0A3-04952EDD4625}"/>
              </a:ext>
            </a:extLst>
          </p:cNvPr>
          <p:cNvPicPr>
            <a:picLocks noChangeAspect="1"/>
          </p:cNvPicPr>
          <p:nvPr/>
        </p:nvPicPr>
        <p:blipFill>
          <a:blip r:embed="rId3"/>
          <a:stretch>
            <a:fillRect/>
          </a:stretch>
        </p:blipFill>
        <p:spPr>
          <a:xfrm>
            <a:off x="282843" y="1777850"/>
            <a:ext cx="1955549" cy="3302299"/>
          </a:xfrm>
          <a:prstGeom prst="rect">
            <a:avLst/>
          </a:prstGeom>
          <a:effectLst>
            <a:outerShdw blurRad="63500" sx="102000" sy="102000" algn="ctr" rotWithShape="0">
              <a:prstClr val="black">
                <a:alpha val="40000"/>
              </a:prstClr>
            </a:outerShdw>
          </a:effectLst>
        </p:spPr>
      </p:pic>
      <p:pic>
        <p:nvPicPr>
          <p:cNvPr id="6" name="图片 5">
            <a:extLst>
              <a:ext uri="{FF2B5EF4-FFF2-40B4-BE49-F238E27FC236}">
                <a16:creationId xmlns:a16="http://schemas.microsoft.com/office/drawing/2014/main" id="{D9FEFB29-F182-674B-BA8F-A50028A65492}"/>
              </a:ext>
            </a:extLst>
          </p:cNvPr>
          <p:cNvPicPr>
            <a:picLocks noChangeAspect="1"/>
          </p:cNvPicPr>
          <p:nvPr/>
        </p:nvPicPr>
        <p:blipFill>
          <a:blip r:embed="rId4"/>
          <a:stretch>
            <a:fillRect/>
          </a:stretch>
        </p:blipFill>
        <p:spPr>
          <a:xfrm>
            <a:off x="5576314" y="2682674"/>
            <a:ext cx="2489200" cy="419100"/>
          </a:xfrm>
          <a:prstGeom prst="rect">
            <a:avLst/>
          </a:prstGeom>
          <a:ln w="6350">
            <a:solidFill>
              <a:schemeClr val="tx1"/>
            </a:solidFill>
          </a:ln>
        </p:spPr>
      </p:pic>
      <p:pic>
        <p:nvPicPr>
          <p:cNvPr id="7" name="图片 6">
            <a:extLst>
              <a:ext uri="{FF2B5EF4-FFF2-40B4-BE49-F238E27FC236}">
                <a16:creationId xmlns:a16="http://schemas.microsoft.com/office/drawing/2014/main" id="{A2BBF970-A402-FB43-8B07-14E98853566A}"/>
              </a:ext>
            </a:extLst>
          </p:cNvPr>
          <p:cNvPicPr>
            <a:picLocks noChangeAspect="1"/>
          </p:cNvPicPr>
          <p:nvPr/>
        </p:nvPicPr>
        <p:blipFill>
          <a:blip r:embed="rId5"/>
          <a:stretch>
            <a:fillRect/>
          </a:stretch>
        </p:blipFill>
        <p:spPr>
          <a:xfrm>
            <a:off x="10073635" y="2682674"/>
            <a:ext cx="1411220" cy="435376"/>
          </a:xfrm>
          <a:prstGeom prst="rect">
            <a:avLst/>
          </a:prstGeom>
        </p:spPr>
      </p:pic>
      <p:pic>
        <p:nvPicPr>
          <p:cNvPr id="8" name="图片 7">
            <a:extLst>
              <a:ext uri="{FF2B5EF4-FFF2-40B4-BE49-F238E27FC236}">
                <a16:creationId xmlns:a16="http://schemas.microsoft.com/office/drawing/2014/main" id="{3732D2F4-A5DB-1745-A1D7-9F4BB0E51F8F}"/>
              </a:ext>
            </a:extLst>
          </p:cNvPr>
          <p:cNvPicPr>
            <a:picLocks noChangeAspect="1"/>
          </p:cNvPicPr>
          <p:nvPr/>
        </p:nvPicPr>
        <p:blipFill>
          <a:blip r:embed="rId6"/>
          <a:stretch>
            <a:fillRect/>
          </a:stretch>
        </p:blipFill>
        <p:spPr>
          <a:xfrm>
            <a:off x="2947414" y="5037981"/>
            <a:ext cx="5118100" cy="381000"/>
          </a:xfrm>
          <a:prstGeom prst="rect">
            <a:avLst/>
          </a:prstGeom>
          <a:ln w="12700">
            <a:solidFill>
              <a:schemeClr val="tx1"/>
            </a:solidFill>
          </a:ln>
        </p:spPr>
      </p:pic>
      <p:pic>
        <p:nvPicPr>
          <p:cNvPr id="10" name="图片 9">
            <a:extLst>
              <a:ext uri="{FF2B5EF4-FFF2-40B4-BE49-F238E27FC236}">
                <a16:creationId xmlns:a16="http://schemas.microsoft.com/office/drawing/2014/main" id="{00FC76DA-42AA-184B-A183-878E1DA7DEA1}"/>
              </a:ext>
            </a:extLst>
          </p:cNvPr>
          <p:cNvPicPr>
            <a:picLocks noChangeAspect="1"/>
          </p:cNvPicPr>
          <p:nvPr/>
        </p:nvPicPr>
        <p:blipFill rotWithShape="1">
          <a:blip r:embed="rId7"/>
          <a:srcRect t="15907"/>
          <a:stretch/>
        </p:blipFill>
        <p:spPr>
          <a:xfrm>
            <a:off x="9880113" y="4983276"/>
            <a:ext cx="2315784" cy="393699"/>
          </a:xfrm>
          <a:prstGeom prst="rect">
            <a:avLst/>
          </a:prstGeom>
        </p:spPr>
      </p:pic>
      <p:sp>
        <p:nvSpPr>
          <p:cNvPr id="11" name="圆角矩形 10">
            <a:extLst>
              <a:ext uri="{FF2B5EF4-FFF2-40B4-BE49-F238E27FC236}">
                <a16:creationId xmlns:a16="http://schemas.microsoft.com/office/drawing/2014/main" id="{46BB639D-C78C-3B4B-BF78-9E142932B0A0}"/>
              </a:ext>
            </a:extLst>
          </p:cNvPr>
          <p:cNvSpPr/>
          <p:nvPr/>
        </p:nvSpPr>
        <p:spPr>
          <a:xfrm>
            <a:off x="8496160" y="2009617"/>
            <a:ext cx="842100" cy="3729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zh-CN" sz="2800" dirty="0"/>
              <a:t>Abstraction</a:t>
            </a:r>
            <a:endParaRPr kumimoji="1" lang="zh-CN" altLang="en-US" sz="2800" dirty="0"/>
          </a:p>
        </p:txBody>
      </p:sp>
      <p:sp>
        <p:nvSpPr>
          <p:cNvPr id="12" name="右箭头 11">
            <a:extLst>
              <a:ext uri="{FF2B5EF4-FFF2-40B4-BE49-F238E27FC236}">
                <a16:creationId xmlns:a16="http://schemas.microsoft.com/office/drawing/2014/main" id="{49B4EBA5-A88D-9D45-9D63-15D319C92D20}"/>
              </a:ext>
            </a:extLst>
          </p:cNvPr>
          <p:cNvSpPr/>
          <p:nvPr/>
        </p:nvSpPr>
        <p:spPr>
          <a:xfrm>
            <a:off x="8135364" y="2760434"/>
            <a:ext cx="312889" cy="263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a:extLst>
              <a:ext uri="{FF2B5EF4-FFF2-40B4-BE49-F238E27FC236}">
                <a16:creationId xmlns:a16="http://schemas.microsoft.com/office/drawing/2014/main" id="{D661319F-BD82-EA40-A058-6B4EE907FB54}"/>
              </a:ext>
            </a:extLst>
          </p:cNvPr>
          <p:cNvSpPr/>
          <p:nvPr/>
        </p:nvSpPr>
        <p:spPr>
          <a:xfrm>
            <a:off x="8135364" y="5053464"/>
            <a:ext cx="312889" cy="263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右箭头 13">
            <a:extLst>
              <a:ext uri="{FF2B5EF4-FFF2-40B4-BE49-F238E27FC236}">
                <a16:creationId xmlns:a16="http://schemas.microsoft.com/office/drawing/2014/main" id="{0A24512A-7D36-A04A-A033-76A8040357DF}"/>
              </a:ext>
            </a:extLst>
          </p:cNvPr>
          <p:cNvSpPr/>
          <p:nvPr/>
        </p:nvSpPr>
        <p:spPr>
          <a:xfrm>
            <a:off x="9502598" y="2760434"/>
            <a:ext cx="312889" cy="263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右箭头 14">
            <a:extLst>
              <a:ext uri="{FF2B5EF4-FFF2-40B4-BE49-F238E27FC236}">
                <a16:creationId xmlns:a16="http://schemas.microsoft.com/office/drawing/2014/main" id="{6CA11F17-70F3-F84F-8DD2-E5C21E62B0C4}"/>
              </a:ext>
            </a:extLst>
          </p:cNvPr>
          <p:cNvSpPr/>
          <p:nvPr/>
        </p:nvSpPr>
        <p:spPr>
          <a:xfrm>
            <a:off x="9452742" y="5048336"/>
            <a:ext cx="312889" cy="263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a:extLst>
              <a:ext uri="{FF2B5EF4-FFF2-40B4-BE49-F238E27FC236}">
                <a16:creationId xmlns:a16="http://schemas.microsoft.com/office/drawing/2014/main" id="{92DF8DCD-6714-E748-B2EF-7F454632DBDA}"/>
              </a:ext>
            </a:extLst>
          </p:cNvPr>
          <p:cNvSpPr/>
          <p:nvPr/>
        </p:nvSpPr>
        <p:spPr>
          <a:xfrm>
            <a:off x="5118403" y="900411"/>
            <a:ext cx="7079680" cy="830997"/>
          </a:xfrm>
          <a:prstGeom prst="rect">
            <a:avLst/>
          </a:prstGeom>
        </p:spPr>
        <p:txBody>
          <a:bodyPr wrap="square">
            <a:spAutoFit/>
          </a:bodyPr>
          <a:lstStyle/>
          <a:p>
            <a:pPr algn="ctr"/>
            <a:r>
              <a:rPr kumimoji="1" lang="en-US" altLang="zh-CN" sz="2400" b="1" dirty="0">
                <a:solidFill>
                  <a:srgbClr val="FF0000"/>
                </a:solidFill>
              </a:rPr>
              <a:t>Existing work builds static abstraction based on certain heuristics</a:t>
            </a:r>
            <a:endParaRPr lang="zh-CN" altLang="en-US" sz="2400" dirty="0"/>
          </a:p>
        </p:txBody>
      </p:sp>
      <p:cxnSp>
        <p:nvCxnSpPr>
          <p:cNvPr id="19" name="直线箭头连接符 18">
            <a:extLst>
              <a:ext uri="{FF2B5EF4-FFF2-40B4-BE49-F238E27FC236}">
                <a16:creationId xmlns:a16="http://schemas.microsoft.com/office/drawing/2014/main" id="{4BFED5F5-7831-3C4A-867D-DD5B10558E1C}"/>
              </a:ext>
            </a:extLst>
          </p:cNvPr>
          <p:cNvCxnSpPr>
            <a:cxnSpLocks/>
          </p:cNvCxnSpPr>
          <p:nvPr/>
        </p:nvCxnSpPr>
        <p:spPr>
          <a:xfrm flipV="1">
            <a:off x="5076543" y="2760434"/>
            <a:ext cx="380427" cy="171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3A304C56-CFFF-2348-B342-19FC3430D197}"/>
              </a:ext>
            </a:extLst>
          </p:cNvPr>
          <p:cNvCxnSpPr>
            <a:cxnSpLocks/>
          </p:cNvCxnSpPr>
          <p:nvPr/>
        </p:nvCxnSpPr>
        <p:spPr>
          <a:xfrm>
            <a:off x="5506464" y="3528386"/>
            <a:ext cx="1314450" cy="1389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59E2D3C4-3843-0447-97F5-C04A3A287B63}"/>
              </a:ext>
            </a:extLst>
          </p:cNvPr>
          <p:cNvSpPr txBox="1"/>
          <p:nvPr/>
        </p:nvSpPr>
        <p:spPr>
          <a:xfrm>
            <a:off x="2373747" y="5632821"/>
            <a:ext cx="5405591" cy="400110"/>
          </a:xfrm>
          <a:prstGeom prst="rect">
            <a:avLst/>
          </a:prstGeom>
          <a:noFill/>
        </p:spPr>
        <p:txBody>
          <a:bodyPr wrap="square" rtlCol="0">
            <a:spAutoFit/>
          </a:bodyPr>
          <a:lstStyle/>
          <a:p>
            <a:pPr algn="ctr"/>
            <a:r>
              <a:rPr kumimoji="1" lang="en-US" altLang="zh-CN" sz="2000" b="1" dirty="0">
                <a:solidFill>
                  <a:srgbClr val="FF0000"/>
                </a:solidFill>
              </a:rPr>
              <a:t>GUI</a:t>
            </a:r>
            <a:r>
              <a:rPr kumimoji="1" lang="zh-CN" altLang="en-US" sz="2000" b="1" dirty="0">
                <a:solidFill>
                  <a:srgbClr val="FF0000"/>
                </a:solidFill>
              </a:rPr>
              <a:t> </a:t>
            </a:r>
            <a:r>
              <a:rPr kumimoji="1" lang="en-US" altLang="zh-CN" sz="2000" b="1" dirty="0">
                <a:solidFill>
                  <a:srgbClr val="FF0000"/>
                </a:solidFill>
              </a:rPr>
              <a:t>widget denoted</a:t>
            </a:r>
            <a:r>
              <a:rPr kumimoji="1" lang="zh-CN" altLang="en-US" sz="2000" b="1" dirty="0">
                <a:solidFill>
                  <a:srgbClr val="FF0000"/>
                </a:solidFill>
              </a:rPr>
              <a:t> </a:t>
            </a:r>
            <a:r>
              <a:rPr kumimoji="1" lang="en-US" altLang="zh-CN" sz="2000" b="1" dirty="0">
                <a:solidFill>
                  <a:srgbClr val="FF0000"/>
                </a:solidFill>
              </a:rPr>
              <a:t>in is</a:t>
            </a:r>
            <a:r>
              <a:rPr kumimoji="1" lang="zh-CN" altLang="en-US" sz="2000" b="1" dirty="0">
                <a:solidFill>
                  <a:srgbClr val="FF0000"/>
                </a:solidFill>
              </a:rPr>
              <a:t> </a:t>
            </a:r>
            <a:r>
              <a:rPr kumimoji="1" lang="en-US" altLang="zh-CN" sz="2000" b="1" dirty="0">
                <a:solidFill>
                  <a:srgbClr val="FF0000"/>
                </a:solidFill>
              </a:rPr>
              <a:t>full</a:t>
            </a:r>
            <a:r>
              <a:rPr kumimoji="1" lang="zh-CN" altLang="en-US" sz="2000" b="1" dirty="0">
                <a:solidFill>
                  <a:srgbClr val="FF0000"/>
                </a:solidFill>
              </a:rPr>
              <a:t> </a:t>
            </a:r>
            <a:r>
              <a:rPr kumimoji="1" lang="en-US" altLang="zh-CN" sz="2000" b="1" dirty="0">
                <a:solidFill>
                  <a:srgbClr val="FF0000"/>
                </a:solidFill>
              </a:rPr>
              <a:t>attribute</a:t>
            </a:r>
            <a:r>
              <a:rPr kumimoji="1" lang="zh-CN" altLang="en-US" sz="2000" b="1" dirty="0">
                <a:solidFill>
                  <a:srgbClr val="FF0000"/>
                </a:solidFill>
              </a:rPr>
              <a:t> </a:t>
            </a:r>
            <a:r>
              <a:rPr kumimoji="1" lang="en-US" altLang="zh-CN" sz="2000" b="1" dirty="0">
                <a:solidFill>
                  <a:srgbClr val="FF0000"/>
                </a:solidFill>
              </a:rPr>
              <a:t>path</a:t>
            </a:r>
            <a:endParaRPr kumimoji="1" lang="zh-CN" altLang="en-US" sz="2000" b="1" dirty="0">
              <a:solidFill>
                <a:srgbClr val="FF0000"/>
              </a:solidFill>
            </a:endParaRPr>
          </a:p>
        </p:txBody>
      </p:sp>
      <p:sp>
        <p:nvSpPr>
          <p:cNvPr id="25" name="文本框 24">
            <a:extLst>
              <a:ext uri="{FF2B5EF4-FFF2-40B4-BE49-F238E27FC236}">
                <a16:creationId xmlns:a16="http://schemas.microsoft.com/office/drawing/2014/main" id="{F6579047-4525-7F46-8575-E9BCFDF0D448}"/>
              </a:ext>
            </a:extLst>
          </p:cNvPr>
          <p:cNvSpPr txBox="1"/>
          <p:nvPr/>
        </p:nvSpPr>
        <p:spPr>
          <a:xfrm>
            <a:off x="8496160" y="5773157"/>
            <a:ext cx="3773677" cy="707886"/>
          </a:xfrm>
          <a:prstGeom prst="rect">
            <a:avLst/>
          </a:prstGeom>
          <a:noFill/>
        </p:spPr>
        <p:txBody>
          <a:bodyPr wrap="square" rtlCol="0">
            <a:spAutoFit/>
          </a:bodyPr>
          <a:lstStyle/>
          <a:p>
            <a:pPr algn="ctr"/>
            <a:r>
              <a:rPr kumimoji="1" lang="en-US" altLang="zh-CN" sz="2000" b="1" dirty="0">
                <a:solidFill>
                  <a:srgbClr val="FF0000"/>
                </a:solidFill>
              </a:rPr>
              <a:t>Reduces</a:t>
            </a:r>
            <a:r>
              <a:rPr kumimoji="1" lang="zh-CN" altLang="en-US" sz="2000" b="1" dirty="0">
                <a:solidFill>
                  <a:srgbClr val="FF0000"/>
                </a:solidFill>
              </a:rPr>
              <a:t> </a:t>
            </a:r>
            <a:r>
              <a:rPr kumimoji="1" lang="en-US" altLang="zh-CN" sz="2000" b="1" dirty="0">
                <a:solidFill>
                  <a:srgbClr val="FF0000"/>
                </a:solidFill>
              </a:rPr>
              <a:t>the</a:t>
            </a:r>
            <a:r>
              <a:rPr kumimoji="1" lang="zh-CN" altLang="en-US" sz="2000" b="1" dirty="0">
                <a:solidFill>
                  <a:srgbClr val="FF0000"/>
                </a:solidFill>
              </a:rPr>
              <a:t> </a:t>
            </a:r>
            <a:r>
              <a:rPr kumimoji="1" lang="en-US" altLang="zh-CN" sz="2000" b="1" dirty="0">
                <a:solidFill>
                  <a:srgbClr val="FF0000"/>
                </a:solidFill>
              </a:rPr>
              <a:t>full</a:t>
            </a:r>
            <a:r>
              <a:rPr kumimoji="1" lang="zh-CN" altLang="en-US" sz="2000" b="1" dirty="0">
                <a:solidFill>
                  <a:srgbClr val="FF0000"/>
                </a:solidFill>
              </a:rPr>
              <a:t> </a:t>
            </a:r>
            <a:r>
              <a:rPr kumimoji="1" lang="en-US" altLang="zh-CN" sz="2000" b="1" dirty="0">
                <a:solidFill>
                  <a:srgbClr val="FF0000"/>
                </a:solidFill>
              </a:rPr>
              <a:t>attribute</a:t>
            </a:r>
            <a:r>
              <a:rPr kumimoji="1" lang="zh-CN" altLang="en-US" sz="2000" b="1" dirty="0">
                <a:solidFill>
                  <a:srgbClr val="FF0000"/>
                </a:solidFill>
              </a:rPr>
              <a:t> </a:t>
            </a:r>
            <a:r>
              <a:rPr kumimoji="1" lang="en-US" altLang="zh-CN" sz="2000" b="1" dirty="0">
                <a:solidFill>
                  <a:srgbClr val="FF0000"/>
                </a:solidFill>
              </a:rPr>
              <a:t>path</a:t>
            </a:r>
          </a:p>
          <a:p>
            <a:pPr algn="ctr"/>
            <a:r>
              <a:rPr kumimoji="1" lang="en-US" altLang="zh-CN" sz="2000" b="1" dirty="0">
                <a:solidFill>
                  <a:srgbClr val="FF0000"/>
                </a:solidFill>
              </a:rPr>
              <a:t>to denote a widget in model</a:t>
            </a:r>
            <a:endParaRPr kumimoji="1" lang="zh-CN" altLang="en-US" sz="2000" b="1" dirty="0">
              <a:solidFill>
                <a:srgbClr val="FF0000"/>
              </a:solidFill>
            </a:endParaRPr>
          </a:p>
        </p:txBody>
      </p:sp>
    </p:spTree>
    <p:extLst>
      <p:ext uri="{BB962C8B-B14F-4D97-AF65-F5344CB8AC3E}">
        <p14:creationId xmlns:p14="http://schemas.microsoft.com/office/powerpoint/2010/main" val="380232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A76C75-CE0E-E44D-8147-1F515D5462C5}"/>
              </a:ext>
            </a:extLst>
          </p:cNvPr>
          <p:cNvSpPr>
            <a:spLocks noGrp="1"/>
          </p:cNvSpPr>
          <p:nvPr>
            <p:ph type="title"/>
          </p:nvPr>
        </p:nvSpPr>
        <p:spPr/>
        <p:txBody>
          <a:bodyPr/>
          <a:lstStyle/>
          <a:p>
            <a:r>
              <a:rPr kumimoji="1" lang="en-US" altLang="zh-CN" dirty="0"/>
              <a:t>An</a:t>
            </a:r>
            <a:r>
              <a:rPr kumimoji="1" lang="zh-CN" altLang="en-US" dirty="0"/>
              <a:t> </a:t>
            </a:r>
            <a:r>
              <a:rPr kumimoji="1" lang="en-US" altLang="zh-CN" dirty="0"/>
              <a:t>Illustrative</a:t>
            </a:r>
            <a:r>
              <a:rPr kumimoji="1" lang="zh-CN" altLang="en-US" dirty="0"/>
              <a:t> </a:t>
            </a:r>
            <a:r>
              <a:rPr kumimoji="1" lang="en-US" altLang="zh-CN" dirty="0"/>
              <a:t>Example</a:t>
            </a:r>
            <a:endParaRPr kumimoji="1" lang="zh-CN" altLang="en-US" dirty="0"/>
          </a:p>
        </p:txBody>
      </p:sp>
      <p:pic>
        <p:nvPicPr>
          <p:cNvPr id="4" name="图片 3">
            <a:extLst>
              <a:ext uri="{FF2B5EF4-FFF2-40B4-BE49-F238E27FC236}">
                <a16:creationId xmlns:a16="http://schemas.microsoft.com/office/drawing/2014/main" id="{D476D793-7E8F-6E48-A7C1-EFB366C33B91}"/>
              </a:ext>
            </a:extLst>
          </p:cNvPr>
          <p:cNvPicPr>
            <a:picLocks noChangeAspect="1"/>
          </p:cNvPicPr>
          <p:nvPr/>
        </p:nvPicPr>
        <p:blipFill>
          <a:blip r:embed="rId3"/>
          <a:stretch>
            <a:fillRect/>
          </a:stretch>
        </p:blipFill>
        <p:spPr>
          <a:xfrm>
            <a:off x="609130" y="1697124"/>
            <a:ext cx="3072935" cy="4795751"/>
          </a:xfrm>
          <a:prstGeom prst="rect">
            <a:avLst/>
          </a:prstGeom>
          <a:effectLst>
            <a:outerShdw blurRad="63500" sx="102000" sy="102000" algn="ctr" rotWithShape="0">
              <a:prstClr val="black">
                <a:alpha val="40000"/>
              </a:prstClr>
            </a:outerShdw>
          </a:effectLst>
        </p:spPr>
      </p:pic>
      <p:pic>
        <p:nvPicPr>
          <p:cNvPr id="5" name="图片 4">
            <a:extLst>
              <a:ext uri="{FF2B5EF4-FFF2-40B4-BE49-F238E27FC236}">
                <a16:creationId xmlns:a16="http://schemas.microsoft.com/office/drawing/2014/main" id="{CD4E763F-EFBB-A041-AE46-AF9E3D0019CD}"/>
              </a:ext>
            </a:extLst>
          </p:cNvPr>
          <p:cNvPicPr>
            <a:picLocks noChangeAspect="1"/>
          </p:cNvPicPr>
          <p:nvPr/>
        </p:nvPicPr>
        <p:blipFill>
          <a:blip r:embed="rId4"/>
          <a:stretch>
            <a:fillRect/>
          </a:stretch>
        </p:blipFill>
        <p:spPr>
          <a:xfrm>
            <a:off x="5969557" y="1525450"/>
            <a:ext cx="2717800" cy="2812685"/>
          </a:xfrm>
          <a:prstGeom prst="rect">
            <a:avLst/>
          </a:prstGeom>
        </p:spPr>
      </p:pic>
      <p:cxnSp>
        <p:nvCxnSpPr>
          <p:cNvPr id="7" name="直线箭头连接符 6">
            <a:extLst>
              <a:ext uri="{FF2B5EF4-FFF2-40B4-BE49-F238E27FC236}">
                <a16:creationId xmlns:a16="http://schemas.microsoft.com/office/drawing/2014/main" id="{3AD433EF-CFAF-0845-9877-F6CF7AF5D151}"/>
              </a:ext>
            </a:extLst>
          </p:cNvPr>
          <p:cNvCxnSpPr>
            <a:cxnSpLocks/>
          </p:cNvCxnSpPr>
          <p:nvPr/>
        </p:nvCxnSpPr>
        <p:spPr>
          <a:xfrm flipV="1">
            <a:off x="3579297" y="2532335"/>
            <a:ext cx="1183976" cy="49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线箭头连接符 7">
            <a:extLst>
              <a:ext uri="{FF2B5EF4-FFF2-40B4-BE49-F238E27FC236}">
                <a16:creationId xmlns:a16="http://schemas.microsoft.com/office/drawing/2014/main" id="{8FB4851D-C0BB-5C47-9641-CE33CB606010}"/>
              </a:ext>
            </a:extLst>
          </p:cNvPr>
          <p:cNvCxnSpPr>
            <a:cxnSpLocks/>
          </p:cNvCxnSpPr>
          <p:nvPr/>
        </p:nvCxnSpPr>
        <p:spPr>
          <a:xfrm flipV="1">
            <a:off x="3563658" y="3469988"/>
            <a:ext cx="1227067" cy="3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线箭头连接符 8">
            <a:extLst>
              <a:ext uri="{FF2B5EF4-FFF2-40B4-BE49-F238E27FC236}">
                <a16:creationId xmlns:a16="http://schemas.microsoft.com/office/drawing/2014/main" id="{AFAD1908-F848-DB4B-83FD-7DAA4D3D4340}"/>
              </a:ext>
            </a:extLst>
          </p:cNvPr>
          <p:cNvCxnSpPr>
            <a:cxnSpLocks/>
          </p:cNvCxnSpPr>
          <p:nvPr/>
        </p:nvCxnSpPr>
        <p:spPr>
          <a:xfrm>
            <a:off x="3536206" y="3941542"/>
            <a:ext cx="1227067" cy="522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18536402-90F0-D34F-8D6F-5DD17C3EF4F5}"/>
              </a:ext>
            </a:extLst>
          </p:cNvPr>
          <p:cNvSpPr>
            <a:spLocks noChangeAspect="1"/>
          </p:cNvSpPr>
          <p:nvPr/>
        </p:nvSpPr>
        <p:spPr>
          <a:xfrm>
            <a:off x="4974726" y="2181942"/>
            <a:ext cx="540000" cy="5400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X</a:t>
            </a:r>
            <a:endParaRPr kumimoji="1" lang="zh-CN" altLang="en-US" sz="2400" dirty="0"/>
          </a:p>
        </p:txBody>
      </p:sp>
      <p:sp>
        <p:nvSpPr>
          <p:cNvPr id="11" name="椭圆 10">
            <a:extLst>
              <a:ext uri="{FF2B5EF4-FFF2-40B4-BE49-F238E27FC236}">
                <a16:creationId xmlns:a16="http://schemas.microsoft.com/office/drawing/2014/main" id="{91C464D7-5FF3-2841-9B4A-9FB55785A8C3}"/>
              </a:ext>
            </a:extLst>
          </p:cNvPr>
          <p:cNvSpPr>
            <a:spLocks noChangeAspect="1"/>
          </p:cNvSpPr>
          <p:nvPr/>
        </p:nvSpPr>
        <p:spPr>
          <a:xfrm>
            <a:off x="4974726" y="3215542"/>
            <a:ext cx="540000" cy="540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P</a:t>
            </a:r>
            <a:endParaRPr kumimoji="1" lang="zh-CN" altLang="en-US" sz="2400" dirty="0"/>
          </a:p>
        </p:txBody>
      </p:sp>
      <p:sp>
        <p:nvSpPr>
          <p:cNvPr id="12" name="椭圆 11">
            <a:extLst>
              <a:ext uri="{FF2B5EF4-FFF2-40B4-BE49-F238E27FC236}">
                <a16:creationId xmlns:a16="http://schemas.microsoft.com/office/drawing/2014/main" id="{1B5B9DA0-6BAF-7B45-8A2F-BAC083209369}"/>
              </a:ext>
            </a:extLst>
          </p:cNvPr>
          <p:cNvSpPr>
            <a:spLocks noChangeAspect="1"/>
          </p:cNvSpPr>
          <p:nvPr/>
        </p:nvSpPr>
        <p:spPr>
          <a:xfrm>
            <a:off x="4974726" y="4327189"/>
            <a:ext cx="540000" cy="5400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W</a:t>
            </a:r>
            <a:endParaRPr kumimoji="1" lang="zh-CN" altLang="en-US" sz="2400" dirty="0"/>
          </a:p>
        </p:txBody>
      </p:sp>
      <p:sp>
        <p:nvSpPr>
          <p:cNvPr id="13" name="矩形 12">
            <a:extLst>
              <a:ext uri="{FF2B5EF4-FFF2-40B4-BE49-F238E27FC236}">
                <a16:creationId xmlns:a16="http://schemas.microsoft.com/office/drawing/2014/main" id="{4393CCA2-6E71-6F46-A22C-C90CB2EAE8EC}"/>
              </a:ext>
            </a:extLst>
          </p:cNvPr>
          <p:cNvSpPr/>
          <p:nvPr/>
        </p:nvSpPr>
        <p:spPr>
          <a:xfrm>
            <a:off x="6818647" y="4507420"/>
            <a:ext cx="4944856" cy="1384995"/>
          </a:xfrm>
          <a:prstGeom prst="rect">
            <a:avLst/>
          </a:prstGeom>
        </p:spPr>
        <p:txBody>
          <a:bodyPr wrap="square">
            <a:spAutoFit/>
          </a:bodyPr>
          <a:lstStyle/>
          <a:p>
            <a:r>
              <a:rPr kumimoji="1" lang="en-US" altLang="zh-CN" sz="2800" dirty="0"/>
              <a:t>We</a:t>
            </a:r>
            <a:r>
              <a:rPr kumimoji="1" lang="zh-CN" altLang="en-US" sz="2800" dirty="0"/>
              <a:t> </a:t>
            </a:r>
            <a:r>
              <a:rPr kumimoji="1" lang="en-US" altLang="zh-CN" sz="2800" dirty="0"/>
              <a:t>need</a:t>
            </a:r>
            <a:r>
              <a:rPr kumimoji="1" lang="zh-CN" altLang="en-US" sz="2800" dirty="0"/>
              <a:t> </a:t>
            </a:r>
            <a:r>
              <a:rPr kumimoji="1" lang="en-US" altLang="zh-CN" sz="2800" dirty="0"/>
              <a:t>a model that sees there are </a:t>
            </a:r>
            <a:r>
              <a:rPr kumimoji="1" lang="en-US" altLang="zh-CN" sz="2800" dirty="0">
                <a:solidFill>
                  <a:srgbClr val="FF0000"/>
                </a:solidFill>
              </a:rPr>
              <a:t>three different </a:t>
            </a:r>
            <a:r>
              <a:rPr kumimoji="1" lang="en-US" altLang="zh-CN" sz="2800" dirty="0"/>
              <a:t>widgets in the list.</a:t>
            </a:r>
            <a:endParaRPr lang="zh-CN" altLang="en-US" sz="2800" dirty="0"/>
          </a:p>
        </p:txBody>
      </p:sp>
      <p:sp>
        <p:nvSpPr>
          <p:cNvPr id="14" name="椭圆 13">
            <a:extLst>
              <a:ext uri="{FF2B5EF4-FFF2-40B4-BE49-F238E27FC236}">
                <a16:creationId xmlns:a16="http://schemas.microsoft.com/office/drawing/2014/main" id="{455C6D21-B4FF-8A47-A49E-0273639E78CD}"/>
              </a:ext>
            </a:extLst>
          </p:cNvPr>
          <p:cNvSpPr>
            <a:spLocks noChangeAspect="1"/>
          </p:cNvSpPr>
          <p:nvPr/>
        </p:nvSpPr>
        <p:spPr>
          <a:xfrm>
            <a:off x="10300834" y="2451942"/>
            <a:ext cx="1124937" cy="1124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5400" dirty="0"/>
              <a:t>?</a:t>
            </a:r>
            <a:endParaRPr kumimoji="1" lang="zh-CN" altLang="en-US" sz="5400" i="1" dirty="0"/>
          </a:p>
        </p:txBody>
      </p:sp>
      <p:sp>
        <p:nvSpPr>
          <p:cNvPr id="15" name="右箭头 14">
            <a:extLst>
              <a:ext uri="{FF2B5EF4-FFF2-40B4-BE49-F238E27FC236}">
                <a16:creationId xmlns:a16="http://schemas.microsoft.com/office/drawing/2014/main" id="{83534A5C-97FA-8642-BE5F-03B15508EA76}"/>
              </a:ext>
            </a:extLst>
          </p:cNvPr>
          <p:cNvSpPr/>
          <p:nvPr/>
        </p:nvSpPr>
        <p:spPr>
          <a:xfrm>
            <a:off x="8975758" y="2729852"/>
            <a:ext cx="930729" cy="569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a:extLst>
              <a:ext uri="{FF2B5EF4-FFF2-40B4-BE49-F238E27FC236}">
                <a16:creationId xmlns:a16="http://schemas.microsoft.com/office/drawing/2014/main" id="{C802B1A2-B56C-1740-A520-24E3CA381779}"/>
              </a:ext>
            </a:extLst>
          </p:cNvPr>
          <p:cNvSpPr/>
          <p:nvPr/>
        </p:nvSpPr>
        <p:spPr>
          <a:xfrm>
            <a:off x="7419242" y="1296381"/>
            <a:ext cx="1556516" cy="523220"/>
          </a:xfrm>
          <a:prstGeom prst="rect">
            <a:avLst/>
          </a:prstGeom>
        </p:spPr>
        <p:txBody>
          <a:bodyPr wrap="none">
            <a:spAutoFit/>
          </a:bodyPr>
          <a:lstStyle/>
          <a:p>
            <a:r>
              <a:rPr kumimoji="1" lang="en-US" altLang="zh-CN" sz="2800" dirty="0"/>
              <a:t>GUI</a:t>
            </a:r>
            <a:r>
              <a:rPr kumimoji="1" lang="zh-CN" altLang="en-US" sz="2800" dirty="0"/>
              <a:t> </a:t>
            </a:r>
            <a:r>
              <a:rPr kumimoji="1" lang="en-US" altLang="zh-CN" sz="2800" dirty="0"/>
              <a:t>State</a:t>
            </a:r>
            <a:endParaRPr lang="zh-CN" altLang="en-US" sz="2800" dirty="0"/>
          </a:p>
        </p:txBody>
      </p:sp>
      <p:sp>
        <p:nvSpPr>
          <p:cNvPr id="17" name="矩形 16">
            <a:extLst>
              <a:ext uri="{FF2B5EF4-FFF2-40B4-BE49-F238E27FC236}">
                <a16:creationId xmlns:a16="http://schemas.microsoft.com/office/drawing/2014/main" id="{921500AF-8660-A540-B9E3-039532C05D2F}"/>
              </a:ext>
            </a:extLst>
          </p:cNvPr>
          <p:cNvSpPr/>
          <p:nvPr/>
        </p:nvSpPr>
        <p:spPr>
          <a:xfrm>
            <a:off x="9893641" y="1795508"/>
            <a:ext cx="1955664" cy="523220"/>
          </a:xfrm>
          <a:prstGeom prst="rect">
            <a:avLst/>
          </a:prstGeom>
        </p:spPr>
        <p:txBody>
          <a:bodyPr wrap="none">
            <a:spAutoFit/>
          </a:bodyPr>
          <a:lstStyle/>
          <a:p>
            <a:r>
              <a:rPr kumimoji="1" lang="en-US" altLang="zh-CN" sz="2800" dirty="0"/>
              <a:t>Model</a:t>
            </a:r>
            <a:r>
              <a:rPr kumimoji="1" lang="zh-CN" altLang="en-US" sz="2800" dirty="0"/>
              <a:t> </a:t>
            </a:r>
            <a:r>
              <a:rPr kumimoji="1" lang="en-US" altLang="zh-CN" sz="2800" dirty="0"/>
              <a:t>State</a:t>
            </a:r>
            <a:endParaRPr lang="zh-CN" altLang="en-US" sz="2800" dirty="0"/>
          </a:p>
        </p:txBody>
      </p:sp>
      <p:sp>
        <p:nvSpPr>
          <p:cNvPr id="18" name="矩形 17">
            <a:extLst>
              <a:ext uri="{FF2B5EF4-FFF2-40B4-BE49-F238E27FC236}">
                <a16:creationId xmlns:a16="http://schemas.microsoft.com/office/drawing/2014/main" id="{5B50185B-0BFA-2843-B2BB-C21CCFCF4D76}"/>
              </a:ext>
            </a:extLst>
          </p:cNvPr>
          <p:cNvSpPr/>
          <p:nvPr/>
        </p:nvSpPr>
        <p:spPr>
          <a:xfrm>
            <a:off x="3728876" y="1441150"/>
            <a:ext cx="731290" cy="523220"/>
          </a:xfrm>
          <a:prstGeom prst="rect">
            <a:avLst/>
          </a:prstGeom>
        </p:spPr>
        <p:txBody>
          <a:bodyPr wrap="none">
            <a:spAutoFit/>
          </a:bodyPr>
          <a:lstStyle/>
          <a:p>
            <a:r>
              <a:rPr kumimoji="1" lang="en-US" altLang="zh-CN" sz="2800" dirty="0"/>
              <a:t>GUI</a:t>
            </a:r>
            <a:endParaRPr lang="zh-CN" altLang="en-US" sz="2800" dirty="0"/>
          </a:p>
        </p:txBody>
      </p:sp>
    </p:spTree>
    <p:extLst>
      <p:ext uri="{BB962C8B-B14F-4D97-AF65-F5344CB8AC3E}">
        <p14:creationId xmlns:p14="http://schemas.microsoft.com/office/powerpoint/2010/main" val="107634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5D9164-8D5B-B641-BAF0-B62BD31E43B4}"/>
              </a:ext>
            </a:extLst>
          </p:cNvPr>
          <p:cNvSpPr>
            <a:spLocks noGrp="1"/>
          </p:cNvSpPr>
          <p:nvPr>
            <p:ph type="title"/>
          </p:nvPr>
        </p:nvSpPr>
        <p:spPr/>
        <p:txBody>
          <a:bodyPr/>
          <a:lstStyle/>
          <a:p>
            <a:r>
              <a:rPr kumimoji="1" lang="en-US" altLang="zh-CN" dirty="0"/>
              <a:t>Stoat</a:t>
            </a:r>
            <a:endParaRPr kumimoji="1" lang="zh-CN" altLang="en-US" dirty="0"/>
          </a:p>
        </p:txBody>
      </p:sp>
      <p:sp>
        <p:nvSpPr>
          <p:cNvPr id="19" name="文本框 18">
            <a:extLst>
              <a:ext uri="{FF2B5EF4-FFF2-40B4-BE49-F238E27FC236}">
                <a16:creationId xmlns:a16="http://schemas.microsoft.com/office/drawing/2014/main" id="{8F29AF48-FE7B-E64F-8CA7-7F034F72FE7D}"/>
              </a:ext>
            </a:extLst>
          </p:cNvPr>
          <p:cNvSpPr txBox="1"/>
          <p:nvPr/>
        </p:nvSpPr>
        <p:spPr>
          <a:xfrm>
            <a:off x="1689876" y="5449951"/>
            <a:ext cx="662269" cy="646331"/>
          </a:xfrm>
          <a:prstGeom prst="rect">
            <a:avLst/>
          </a:prstGeom>
          <a:noFill/>
        </p:spPr>
        <p:txBody>
          <a:bodyPr wrap="square" rtlCol="0">
            <a:spAutoFit/>
          </a:bodyPr>
          <a:lstStyle>
            <a:defPPr>
              <a:defRPr lang="zh-CN"/>
            </a:defPPr>
            <a:lvl1pPr>
              <a:defRPr kumimoji="1"/>
            </a:lvl1pPr>
          </a:lstStyle>
          <a:p>
            <a:r>
              <a:rPr lang="en-US" altLang="zh-CN" dirty="0"/>
              <a:t>GUI</a:t>
            </a:r>
          </a:p>
          <a:p>
            <a:r>
              <a:rPr lang="en-US" altLang="zh-CN" dirty="0"/>
              <a:t>Tree</a:t>
            </a:r>
            <a:endParaRPr lang="zh-CN" altLang="en-US" dirty="0"/>
          </a:p>
        </p:txBody>
      </p:sp>
      <p:pic>
        <p:nvPicPr>
          <p:cNvPr id="3" name="图片 2">
            <a:extLst>
              <a:ext uri="{FF2B5EF4-FFF2-40B4-BE49-F238E27FC236}">
                <a16:creationId xmlns:a16="http://schemas.microsoft.com/office/drawing/2014/main" id="{04919B06-C93D-A048-B4CF-66CFEAE47A0F}"/>
              </a:ext>
            </a:extLst>
          </p:cNvPr>
          <p:cNvPicPr>
            <a:picLocks noChangeAspect="1"/>
          </p:cNvPicPr>
          <p:nvPr/>
        </p:nvPicPr>
        <p:blipFill>
          <a:blip r:embed="rId3"/>
          <a:stretch>
            <a:fillRect/>
          </a:stretch>
        </p:blipFill>
        <p:spPr>
          <a:xfrm>
            <a:off x="6834801" y="2939215"/>
            <a:ext cx="1646156" cy="1798109"/>
          </a:xfrm>
          <a:prstGeom prst="rect">
            <a:avLst/>
          </a:prstGeom>
        </p:spPr>
      </p:pic>
      <p:pic>
        <p:nvPicPr>
          <p:cNvPr id="7" name="图片 6">
            <a:extLst>
              <a:ext uri="{FF2B5EF4-FFF2-40B4-BE49-F238E27FC236}">
                <a16:creationId xmlns:a16="http://schemas.microsoft.com/office/drawing/2014/main" id="{498B1616-E24D-5E4E-A347-C085F59D3436}"/>
              </a:ext>
            </a:extLst>
          </p:cNvPr>
          <p:cNvPicPr>
            <a:picLocks noChangeAspect="1"/>
          </p:cNvPicPr>
          <p:nvPr/>
        </p:nvPicPr>
        <p:blipFill rotWithShape="1">
          <a:blip r:embed="rId4"/>
          <a:srcRect t="2604"/>
          <a:stretch/>
        </p:blipFill>
        <p:spPr>
          <a:xfrm>
            <a:off x="4045516" y="2956149"/>
            <a:ext cx="1854200" cy="1781175"/>
          </a:xfrm>
          <a:prstGeom prst="rect">
            <a:avLst/>
          </a:prstGeom>
        </p:spPr>
      </p:pic>
      <p:sp>
        <p:nvSpPr>
          <p:cNvPr id="36" name="文本框 35">
            <a:extLst>
              <a:ext uri="{FF2B5EF4-FFF2-40B4-BE49-F238E27FC236}">
                <a16:creationId xmlns:a16="http://schemas.microsoft.com/office/drawing/2014/main" id="{B46042C0-FABE-244F-9991-AFC7E14C43B2}"/>
              </a:ext>
            </a:extLst>
          </p:cNvPr>
          <p:cNvSpPr txBox="1"/>
          <p:nvPr/>
        </p:nvSpPr>
        <p:spPr>
          <a:xfrm>
            <a:off x="7145707" y="5144169"/>
            <a:ext cx="1606537" cy="369332"/>
          </a:xfrm>
          <a:prstGeom prst="rect">
            <a:avLst/>
          </a:prstGeom>
          <a:noFill/>
        </p:spPr>
        <p:txBody>
          <a:bodyPr wrap="square" rtlCol="0">
            <a:spAutoFit/>
          </a:bodyPr>
          <a:lstStyle/>
          <a:p>
            <a:r>
              <a:rPr kumimoji="1" lang="en-US" altLang="zh-CN" dirty="0"/>
              <a:t>Model</a:t>
            </a:r>
            <a:r>
              <a:rPr kumimoji="1" lang="zh-CN" altLang="en-US" dirty="0"/>
              <a:t> </a:t>
            </a:r>
            <a:r>
              <a:rPr kumimoji="1" lang="en-US" altLang="zh-CN" dirty="0"/>
              <a:t>State</a:t>
            </a:r>
            <a:endParaRPr kumimoji="1" lang="zh-CN" altLang="en-US" dirty="0"/>
          </a:p>
        </p:txBody>
      </p:sp>
      <p:pic>
        <p:nvPicPr>
          <p:cNvPr id="16" name="图片 15">
            <a:extLst>
              <a:ext uri="{FF2B5EF4-FFF2-40B4-BE49-F238E27FC236}">
                <a16:creationId xmlns:a16="http://schemas.microsoft.com/office/drawing/2014/main" id="{92859C17-3B45-6344-8FFA-0DE1BA066F28}"/>
              </a:ext>
            </a:extLst>
          </p:cNvPr>
          <p:cNvPicPr>
            <a:picLocks noChangeAspect="1"/>
          </p:cNvPicPr>
          <p:nvPr/>
        </p:nvPicPr>
        <p:blipFill>
          <a:blip r:embed="rId5"/>
          <a:stretch>
            <a:fillRect/>
          </a:stretch>
        </p:blipFill>
        <p:spPr>
          <a:xfrm>
            <a:off x="993245" y="2332974"/>
            <a:ext cx="2717800" cy="2812685"/>
          </a:xfrm>
          <a:prstGeom prst="rect">
            <a:avLst/>
          </a:prstGeom>
        </p:spPr>
      </p:pic>
      <p:sp>
        <p:nvSpPr>
          <p:cNvPr id="4" name="右箭头 3">
            <a:extLst>
              <a:ext uri="{FF2B5EF4-FFF2-40B4-BE49-F238E27FC236}">
                <a16:creationId xmlns:a16="http://schemas.microsoft.com/office/drawing/2014/main" id="{FDACA199-F81F-3246-B211-58468C221830}"/>
              </a:ext>
            </a:extLst>
          </p:cNvPr>
          <p:cNvSpPr/>
          <p:nvPr/>
        </p:nvSpPr>
        <p:spPr>
          <a:xfrm>
            <a:off x="6096000" y="3739316"/>
            <a:ext cx="511786" cy="55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AD191BF4-A8B7-4E43-8870-C9D607817B9F}"/>
              </a:ext>
            </a:extLst>
          </p:cNvPr>
          <p:cNvSpPr txBox="1"/>
          <p:nvPr/>
        </p:nvSpPr>
        <p:spPr>
          <a:xfrm>
            <a:off x="4402081" y="5144169"/>
            <a:ext cx="1606537" cy="369332"/>
          </a:xfrm>
          <a:prstGeom prst="rect">
            <a:avLst/>
          </a:prstGeom>
          <a:noFill/>
        </p:spPr>
        <p:txBody>
          <a:bodyPr wrap="square" rtlCol="0">
            <a:spAutoFit/>
          </a:bodyPr>
          <a:lstStyle/>
          <a:p>
            <a:r>
              <a:rPr kumimoji="1" lang="en-US" altLang="zh-CN" dirty="0"/>
              <a:t>GUI</a:t>
            </a:r>
            <a:r>
              <a:rPr kumimoji="1" lang="zh-CN" altLang="en-US" dirty="0"/>
              <a:t> </a:t>
            </a:r>
            <a:r>
              <a:rPr kumimoji="1" lang="en-US" altLang="zh-CN" dirty="0"/>
              <a:t>State</a:t>
            </a:r>
            <a:endParaRPr kumimoji="1" lang="zh-CN" altLang="en-US" dirty="0"/>
          </a:p>
        </p:txBody>
      </p:sp>
      <p:sp>
        <p:nvSpPr>
          <p:cNvPr id="6" name="矩形 5">
            <a:extLst>
              <a:ext uri="{FF2B5EF4-FFF2-40B4-BE49-F238E27FC236}">
                <a16:creationId xmlns:a16="http://schemas.microsoft.com/office/drawing/2014/main" id="{35C3EBD6-B39C-D34F-996B-BDD8F2DDD48E}"/>
              </a:ext>
            </a:extLst>
          </p:cNvPr>
          <p:cNvSpPr/>
          <p:nvPr/>
        </p:nvSpPr>
        <p:spPr>
          <a:xfrm>
            <a:off x="8880580" y="2233902"/>
            <a:ext cx="3086971" cy="2308324"/>
          </a:xfrm>
          <a:prstGeom prst="rect">
            <a:avLst/>
          </a:prstGeom>
        </p:spPr>
        <p:txBody>
          <a:bodyPr wrap="square">
            <a:spAutoFit/>
          </a:bodyPr>
          <a:lstStyle/>
          <a:p>
            <a:r>
              <a:rPr kumimoji="1" lang="en-US" altLang="zh-CN" sz="2400" dirty="0"/>
              <a:t>We’ll see only one model widget in the list and it can lead</a:t>
            </a:r>
            <a:r>
              <a:rPr kumimoji="1" lang="zh-CN" altLang="en-US" sz="2400" dirty="0"/>
              <a:t> </a:t>
            </a:r>
            <a:r>
              <a:rPr kumimoji="1" lang="en-US" altLang="zh-CN" sz="2400" dirty="0"/>
              <a:t>to</a:t>
            </a:r>
            <a:r>
              <a:rPr kumimoji="1" lang="zh-CN" altLang="en-US" sz="2400" dirty="0"/>
              <a:t> </a:t>
            </a:r>
            <a:r>
              <a:rPr kumimoji="1" lang="en-US" altLang="zh-CN" sz="2400" dirty="0"/>
              <a:t>three</a:t>
            </a:r>
            <a:r>
              <a:rPr kumimoji="1" lang="zh-CN" altLang="en-US" sz="2400" dirty="0"/>
              <a:t> </a:t>
            </a:r>
            <a:r>
              <a:rPr kumimoji="1" lang="en-US" altLang="zh-CN" sz="2400" dirty="0"/>
              <a:t>different</a:t>
            </a:r>
            <a:r>
              <a:rPr kumimoji="1" lang="zh-CN" altLang="en-US" sz="2400" dirty="0"/>
              <a:t> </a:t>
            </a:r>
            <a:r>
              <a:rPr kumimoji="1" lang="en-US" altLang="zh-CN" sz="2400" dirty="0"/>
              <a:t>target</a:t>
            </a:r>
            <a:r>
              <a:rPr kumimoji="1" lang="zh-CN" altLang="en-US" sz="2400" dirty="0"/>
              <a:t> </a:t>
            </a:r>
            <a:r>
              <a:rPr kumimoji="1" lang="en-US" altLang="zh-CN" sz="2400" dirty="0"/>
              <a:t>states</a:t>
            </a:r>
            <a:r>
              <a:rPr kumimoji="1" lang="zh-CN" altLang="en-US" sz="2400" dirty="0"/>
              <a:t> </a:t>
            </a:r>
            <a:r>
              <a:rPr kumimoji="1" lang="en-US" altLang="zh-CN" sz="2400" dirty="0">
                <a:solidFill>
                  <a:srgbClr val="FF0000"/>
                </a:solidFill>
              </a:rPr>
              <a:t>(</a:t>
            </a:r>
            <a:r>
              <a:rPr lang="en-US" altLang="zh-CN" sz="2400" dirty="0">
                <a:solidFill>
                  <a:srgbClr val="FF0000"/>
                </a:solidFill>
              </a:rPr>
              <a:t>non-deterministic transition)</a:t>
            </a:r>
            <a:endParaRPr lang="zh-CN" altLang="en-US" sz="2400" dirty="0">
              <a:solidFill>
                <a:srgbClr val="FF0000"/>
              </a:solidFill>
            </a:endParaRPr>
          </a:p>
        </p:txBody>
      </p:sp>
      <p:sp>
        <p:nvSpPr>
          <p:cNvPr id="8" name="矩形 7">
            <a:extLst>
              <a:ext uri="{FF2B5EF4-FFF2-40B4-BE49-F238E27FC236}">
                <a16:creationId xmlns:a16="http://schemas.microsoft.com/office/drawing/2014/main" id="{277C3EB3-9F34-CD4F-B208-03B53992C5C5}"/>
              </a:ext>
            </a:extLst>
          </p:cNvPr>
          <p:cNvSpPr/>
          <p:nvPr/>
        </p:nvSpPr>
        <p:spPr>
          <a:xfrm>
            <a:off x="9127139" y="4854607"/>
            <a:ext cx="2593852" cy="461665"/>
          </a:xfrm>
          <a:prstGeom prst="rect">
            <a:avLst/>
          </a:prstGeom>
        </p:spPr>
        <p:txBody>
          <a:bodyPr wrap="none">
            <a:spAutoFit/>
          </a:bodyPr>
          <a:lstStyle/>
          <a:p>
            <a:r>
              <a:rPr kumimoji="1" lang="en-US" altLang="zh-CN" sz="2400" b="1" dirty="0">
                <a:solidFill>
                  <a:srgbClr val="FF0000"/>
                </a:solidFill>
              </a:rPr>
              <a:t>Too coarse-grained</a:t>
            </a:r>
            <a:endParaRPr lang="zh-CN" altLang="en-US" sz="2400" b="1" dirty="0">
              <a:solidFill>
                <a:srgbClr val="FF0000"/>
              </a:solidFill>
            </a:endParaRPr>
          </a:p>
        </p:txBody>
      </p:sp>
      <p:sp>
        <p:nvSpPr>
          <p:cNvPr id="9" name="矩形 8">
            <a:extLst>
              <a:ext uri="{FF2B5EF4-FFF2-40B4-BE49-F238E27FC236}">
                <a16:creationId xmlns:a16="http://schemas.microsoft.com/office/drawing/2014/main" id="{F3302FC8-0176-7841-B011-EDF92D102255}"/>
              </a:ext>
            </a:extLst>
          </p:cNvPr>
          <p:cNvSpPr/>
          <p:nvPr/>
        </p:nvSpPr>
        <p:spPr>
          <a:xfrm>
            <a:off x="2446375" y="975167"/>
            <a:ext cx="7299249" cy="369332"/>
          </a:xfrm>
          <a:prstGeom prst="rect">
            <a:avLst/>
          </a:prstGeom>
        </p:spPr>
        <p:txBody>
          <a:bodyPr wrap="square">
            <a:spAutoFit/>
          </a:bodyPr>
          <a:lstStyle/>
          <a:p>
            <a:r>
              <a:rPr lang="en" altLang="zh-CN" dirty="0">
                <a:solidFill>
                  <a:srgbClr val="24292E"/>
                </a:solidFill>
                <a:latin typeface="-apple-system"/>
              </a:rPr>
              <a:t> Guided, Stochastic Model-based GUI Testing of Android Apps (FSE'2017)</a:t>
            </a:r>
            <a:endParaRPr lang="zh-CN" altLang="en-US" dirty="0"/>
          </a:p>
        </p:txBody>
      </p:sp>
      <p:sp>
        <p:nvSpPr>
          <p:cNvPr id="18" name="文本框 17">
            <a:extLst>
              <a:ext uri="{FF2B5EF4-FFF2-40B4-BE49-F238E27FC236}">
                <a16:creationId xmlns:a16="http://schemas.microsoft.com/office/drawing/2014/main" id="{5CB456E4-402F-8C47-B874-80C4B182E810}"/>
              </a:ext>
            </a:extLst>
          </p:cNvPr>
          <p:cNvSpPr txBox="1"/>
          <p:nvPr/>
        </p:nvSpPr>
        <p:spPr>
          <a:xfrm>
            <a:off x="4273745" y="5588450"/>
            <a:ext cx="4478499" cy="1015663"/>
          </a:xfrm>
          <a:prstGeom prst="rect">
            <a:avLst/>
          </a:prstGeom>
        </p:spPr>
        <p:txBody>
          <a:bodyPr wrap="square">
            <a:spAutoFit/>
          </a:bodyPr>
          <a:lstStyle>
            <a:defPPr>
              <a:defRPr lang="zh-CN"/>
            </a:defPPr>
            <a:lvl1pPr algn="ctr">
              <a:defRPr kumimoji="1" sz="2400" b="1">
                <a:solidFill>
                  <a:srgbClr val="FF0000"/>
                </a:solidFill>
              </a:defRPr>
            </a:lvl1pPr>
          </a:lstStyle>
          <a:p>
            <a:r>
              <a:rPr lang="en-US" altLang="zh-CN" sz="2000" dirty="0"/>
              <a:t>Stoat abstracts the widget with its index (among its siblings) and cares nothing for items in a </a:t>
            </a:r>
            <a:r>
              <a:rPr lang="en-US" altLang="zh-CN" sz="2000" dirty="0" err="1"/>
              <a:t>ListView</a:t>
            </a:r>
            <a:endParaRPr lang="zh-CN" altLang="en-US" sz="2000" dirty="0"/>
          </a:p>
        </p:txBody>
      </p:sp>
      <p:sp>
        <p:nvSpPr>
          <p:cNvPr id="21" name="矩形 20">
            <a:extLst>
              <a:ext uri="{FF2B5EF4-FFF2-40B4-BE49-F238E27FC236}">
                <a16:creationId xmlns:a16="http://schemas.microsoft.com/office/drawing/2014/main" id="{1F232B3C-C375-D64A-93EA-060141375582}"/>
              </a:ext>
            </a:extLst>
          </p:cNvPr>
          <p:cNvSpPr/>
          <p:nvPr/>
        </p:nvSpPr>
        <p:spPr>
          <a:xfrm>
            <a:off x="6955146" y="3664367"/>
            <a:ext cx="1525811" cy="1133613"/>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8838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5D9164-8D5B-B641-BAF0-B62BD31E43B4}"/>
              </a:ext>
            </a:extLst>
          </p:cNvPr>
          <p:cNvSpPr>
            <a:spLocks noGrp="1"/>
          </p:cNvSpPr>
          <p:nvPr>
            <p:ph type="title"/>
          </p:nvPr>
        </p:nvSpPr>
        <p:spPr/>
        <p:txBody>
          <a:bodyPr/>
          <a:lstStyle/>
          <a:p>
            <a:r>
              <a:rPr kumimoji="1" lang="en-US" altLang="zh-CN" dirty="0"/>
              <a:t>AMOLA(C-Lv4)</a:t>
            </a:r>
            <a:endParaRPr kumimoji="1" lang="zh-CN" altLang="en-US" dirty="0"/>
          </a:p>
        </p:txBody>
      </p:sp>
      <p:pic>
        <p:nvPicPr>
          <p:cNvPr id="17" name="图片 16">
            <a:extLst>
              <a:ext uri="{FF2B5EF4-FFF2-40B4-BE49-F238E27FC236}">
                <a16:creationId xmlns:a16="http://schemas.microsoft.com/office/drawing/2014/main" id="{E39E9B89-361D-D84F-9B34-0FCC08A0B0D9}"/>
              </a:ext>
            </a:extLst>
          </p:cNvPr>
          <p:cNvPicPr>
            <a:picLocks noChangeAspect="1"/>
          </p:cNvPicPr>
          <p:nvPr/>
        </p:nvPicPr>
        <p:blipFill>
          <a:blip r:embed="rId3"/>
          <a:stretch>
            <a:fillRect/>
          </a:stretch>
        </p:blipFill>
        <p:spPr>
          <a:xfrm>
            <a:off x="3267838" y="1690688"/>
            <a:ext cx="2266229" cy="2160000"/>
          </a:xfrm>
          <a:prstGeom prst="rect">
            <a:avLst/>
          </a:prstGeom>
        </p:spPr>
      </p:pic>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37CC7F60-783C-B247-AB13-5CA83C6A6879}"/>
                  </a:ext>
                </a:extLst>
              </p:cNvPr>
              <p:cNvSpPr txBox="1"/>
              <p:nvPr/>
            </p:nvSpPr>
            <p:spPr>
              <a:xfrm>
                <a:off x="9680513" y="2915212"/>
                <a:ext cx="2777141" cy="2398605"/>
              </a:xfrm>
              <a:prstGeom prst="rect">
                <a:avLst/>
              </a:prstGeom>
              <a:noFill/>
            </p:spPr>
            <p:txBody>
              <a:bodyPr wrap="square" rtlCol="0">
                <a:spAutoFit/>
              </a:bodyPr>
              <a:lstStyle/>
              <a:p>
                <a:endParaRPr kumimoji="1" lang="en-US" altLang="zh-CN" sz="2400" dirty="0"/>
              </a:p>
              <a:p>
                <a14:m>
                  <m:oMath xmlns:m="http://schemas.openxmlformats.org/officeDocument/2006/math">
                    <m:sSubSup>
                      <m:sSubSupPr>
                        <m:ctrlPr>
                          <a:rPr kumimoji="1" lang="en-US" altLang="zh-CN" sz="2400" b="1" i="1" smtClean="0">
                            <a:solidFill>
                              <a:srgbClr val="FF0000"/>
                            </a:solidFill>
                            <a:latin typeface="Cambria Math" panose="02040503050406030204" pitchFamily="18" charset="0"/>
                          </a:rPr>
                        </m:ctrlPr>
                      </m:sSubSupPr>
                      <m:e>
                        <m:r>
                          <a:rPr kumimoji="1" lang="en-US" altLang="zh-CN" sz="2400" b="1" i="1" smtClean="0">
                            <a:solidFill>
                              <a:srgbClr val="FF0000"/>
                            </a:solidFill>
                            <a:latin typeface="Cambria Math" panose="02040503050406030204" pitchFamily="18" charset="0"/>
                          </a:rPr>
                          <m:t>𝒘</m:t>
                        </m:r>
                      </m:e>
                      <m:sub>
                        <m:r>
                          <a:rPr kumimoji="1" lang="en-US" altLang="zh-CN" sz="2400" b="1" i="1" smtClean="0">
                            <a:solidFill>
                              <a:srgbClr val="FF0000"/>
                            </a:solidFill>
                            <a:latin typeface="Cambria Math" panose="02040503050406030204" pitchFamily="18" charset="0"/>
                          </a:rPr>
                          <m:t>𝟏</m:t>
                        </m:r>
                      </m:sub>
                      <m:sup>
                        <m:r>
                          <a:rPr kumimoji="1" lang="en-US" altLang="zh-CN" sz="2400" b="1" i="1" smtClean="0">
                            <a:solidFill>
                              <a:srgbClr val="FF0000"/>
                            </a:solidFill>
                            <a:latin typeface="Cambria Math" panose="02040503050406030204" pitchFamily="18" charset="0"/>
                          </a:rPr>
                          <m:t>𝒊</m:t>
                        </m:r>
                      </m:sup>
                    </m:sSubSup>
                  </m:oMath>
                </a14:m>
                <a:r>
                  <a:rPr kumimoji="1" lang="zh-CN" altLang="en-US" sz="2400" dirty="0"/>
                  <a:t> </a:t>
                </a:r>
                <a:r>
                  <a:rPr kumimoji="1" lang="en-US" altLang="zh-CN" sz="2400" dirty="0"/>
                  <a:t>and</a:t>
                </a:r>
                <a:r>
                  <a:rPr kumimoji="1" lang="zh-CN" altLang="en-US" sz="2400" dirty="0"/>
                  <a:t> </a:t>
                </a:r>
                <a14:m>
                  <m:oMath xmlns:m="http://schemas.openxmlformats.org/officeDocument/2006/math">
                    <m:sSubSup>
                      <m:sSubSupPr>
                        <m:ctrlPr>
                          <a:rPr kumimoji="1" lang="en-US" altLang="zh-CN" sz="2400" b="1" i="1">
                            <a:solidFill>
                              <a:srgbClr val="FF0000"/>
                            </a:solidFill>
                            <a:latin typeface="Cambria Math" panose="02040503050406030204" pitchFamily="18" charset="0"/>
                          </a:rPr>
                        </m:ctrlPr>
                      </m:sSubSupPr>
                      <m:e>
                        <m:r>
                          <a:rPr kumimoji="1" lang="en-US" altLang="zh-CN" sz="2400" b="1" i="1">
                            <a:solidFill>
                              <a:srgbClr val="FF0000"/>
                            </a:solidFill>
                            <a:latin typeface="Cambria Math" panose="02040503050406030204" pitchFamily="18" charset="0"/>
                          </a:rPr>
                          <m:t>𝒘</m:t>
                        </m:r>
                      </m:e>
                      <m:sub>
                        <m:r>
                          <a:rPr kumimoji="1" lang="en-US" altLang="zh-CN" sz="2400" b="1" i="1">
                            <a:solidFill>
                              <a:srgbClr val="FF0000"/>
                            </a:solidFill>
                            <a:latin typeface="Cambria Math" panose="02040503050406030204" pitchFamily="18" charset="0"/>
                          </a:rPr>
                          <m:t>𝟏</m:t>
                        </m:r>
                      </m:sub>
                      <m:sup>
                        <m:r>
                          <a:rPr kumimoji="1" lang="en-US" altLang="zh-CN" sz="2400" b="1" i="1" smtClean="0">
                            <a:solidFill>
                              <a:srgbClr val="FF0000"/>
                            </a:solidFill>
                            <a:latin typeface="Cambria Math" panose="02040503050406030204" pitchFamily="18" charset="0"/>
                          </a:rPr>
                          <m:t>𝒋</m:t>
                        </m:r>
                      </m:sup>
                    </m:sSubSup>
                  </m:oMath>
                </a14:m>
                <a:r>
                  <a:rPr kumimoji="1" lang="zh-CN" altLang="en-US" sz="2400" dirty="0"/>
                  <a:t> </a:t>
                </a:r>
                <a:r>
                  <a:rPr kumimoji="1" lang="en-US" altLang="zh-CN" sz="2400" dirty="0"/>
                  <a:t>are</a:t>
                </a:r>
                <a:r>
                  <a:rPr kumimoji="1" lang="zh-CN" altLang="en-US" sz="2400" dirty="0"/>
                  <a:t> </a:t>
                </a:r>
                <a:r>
                  <a:rPr kumimoji="1" lang="en-US" altLang="zh-CN" sz="2400" dirty="0"/>
                  <a:t>abstracted</a:t>
                </a:r>
                <a:r>
                  <a:rPr kumimoji="1" lang="zh-CN" altLang="en-US" sz="2400" dirty="0"/>
                  <a:t> </a:t>
                </a:r>
                <a:r>
                  <a:rPr kumimoji="1" lang="en-US" altLang="zh-CN" sz="2400" dirty="0"/>
                  <a:t>to</a:t>
                </a:r>
                <a:r>
                  <a:rPr kumimoji="1" lang="zh-CN" altLang="en-US" sz="2400" dirty="0"/>
                  <a:t> </a:t>
                </a:r>
                <a:r>
                  <a:rPr kumimoji="1" lang="en-US" altLang="zh-CN" sz="2400" dirty="0"/>
                  <a:t>same</a:t>
                </a:r>
                <a:r>
                  <a:rPr kumimoji="1" lang="zh-CN" altLang="en-US" sz="2400" dirty="0"/>
                  <a:t> </a:t>
                </a:r>
                <a:r>
                  <a:rPr kumimoji="1" lang="en-US" altLang="zh-CN" sz="2400" dirty="0"/>
                  <a:t>model</a:t>
                </a:r>
                <a:r>
                  <a:rPr kumimoji="1" lang="zh-CN" altLang="en-US" sz="2400" dirty="0"/>
                  <a:t> </a:t>
                </a:r>
                <a:r>
                  <a:rPr kumimoji="1" lang="en-US" altLang="zh-CN" sz="2400" dirty="0"/>
                  <a:t>widget</a:t>
                </a:r>
                <a:r>
                  <a:rPr kumimoji="1" lang="zh-CN" altLang="en-US" sz="2400" dirty="0"/>
                  <a:t> </a:t>
                </a:r>
                <a:r>
                  <a:rPr kumimoji="1" lang="en-US" altLang="zh-CN" sz="2400" dirty="0"/>
                  <a:t>but</a:t>
                </a:r>
                <a:r>
                  <a:rPr kumimoji="1" lang="zh-CN" altLang="en-US" sz="2400" dirty="0"/>
                  <a:t> </a:t>
                </a:r>
                <a:r>
                  <a:rPr kumimoji="1" lang="en-US" altLang="zh-CN" sz="2400" dirty="0"/>
                  <a:t>lead</a:t>
                </a:r>
                <a:r>
                  <a:rPr kumimoji="1" lang="zh-CN" altLang="en-US" sz="2400" dirty="0"/>
                  <a:t> </a:t>
                </a:r>
                <a:r>
                  <a:rPr kumimoji="1" lang="en-US" altLang="zh-CN" sz="2400" dirty="0"/>
                  <a:t>to</a:t>
                </a:r>
                <a:r>
                  <a:rPr kumimoji="1" lang="zh-CN" altLang="en-US" sz="2400" dirty="0"/>
                  <a:t> </a:t>
                </a:r>
                <a:r>
                  <a:rPr kumimoji="1" lang="en-US" altLang="zh-CN" sz="2400" dirty="0"/>
                  <a:t>different</a:t>
                </a:r>
                <a:r>
                  <a:rPr kumimoji="1" lang="zh-CN" altLang="en-US" sz="2400" dirty="0"/>
                  <a:t> </a:t>
                </a:r>
                <a:r>
                  <a:rPr kumimoji="1" lang="en-US" altLang="zh-CN" sz="2400" dirty="0"/>
                  <a:t>target</a:t>
                </a:r>
                <a:r>
                  <a:rPr kumimoji="1" lang="zh-CN" altLang="en-US" sz="2400" dirty="0"/>
                  <a:t> </a:t>
                </a:r>
                <a:r>
                  <a:rPr kumimoji="1" lang="en-US" altLang="zh-CN" sz="2400" dirty="0"/>
                  <a:t>states</a:t>
                </a:r>
                <a:endParaRPr kumimoji="1" lang="zh-CN" altLang="en-US" sz="2400" dirty="0"/>
              </a:p>
            </p:txBody>
          </p:sp>
        </mc:Choice>
        <mc:Fallback xmlns="">
          <p:sp>
            <p:nvSpPr>
              <p:cNvPr id="22" name="文本框 21">
                <a:extLst>
                  <a:ext uri="{FF2B5EF4-FFF2-40B4-BE49-F238E27FC236}">
                    <a16:creationId xmlns:a16="http://schemas.microsoft.com/office/drawing/2014/main" id="{37CC7F60-783C-B247-AB13-5CA83C6A6879}"/>
                  </a:ext>
                </a:extLst>
              </p:cNvPr>
              <p:cNvSpPr txBox="1">
                <a:spLocks noRot="1" noChangeAspect="1" noMove="1" noResize="1" noEditPoints="1" noAdjustHandles="1" noChangeArrowheads="1" noChangeShapeType="1" noTextEdit="1"/>
              </p:cNvSpPr>
              <p:nvPr/>
            </p:nvSpPr>
            <p:spPr>
              <a:xfrm>
                <a:off x="9680513" y="2915212"/>
                <a:ext cx="2777141" cy="2398605"/>
              </a:xfrm>
              <a:prstGeom prst="rect">
                <a:avLst/>
              </a:prstGeom>
              <a:blipFill>
                <a:blip r:embed="rId4"/>
                <a:stretch>
                  <a:fillRect l="-3182" b="-4762"/>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58891349-FA35-AF43-858A-8A223FC6BB31}"/>
              </a:ext>
            </a:extLst>
          </p:cNvPr>
          <p:cNvPicPr>
            <a:picLocks noChangeAspect="1"/>
          </p:cNvPicPr>
          <p:nvPr/>
        </p:nvPicPr>
        <p:blipFill>
          <a:blip r:embed="rId5"/>
          <a:stretch>
            <a:fillRect/>
          </a:stretch>
        </p:blipFill>
        <p:spPr>
          <a:xfrm>
            <a:off x="3309850" y="4164215"/>
            <a:ext cx="2224217" cy="2160000"/>
          </a:xfrm>
          <a:prstGeom prst="rect">
            <a:avLst/>
          </a:prstGeom>
        </p:spPr>
      </p:pic>
      <p:pic>
        <p:nvPicPr>
          <p:cNvPr id="9" name="图片 8">
            <a:extLst>
              <a:ext uri="{FF2B5EF4-FFF2-40B4-BE49-F238E27FC236}">
                <a16:creationId xmlns:a16="http://schemas.microsoft.com/office/drawing/2014/main" id="{296DDAA8-3049-5545-9498-6BB2CC67B25B}"/>
              </a:ext>
            </a:extLst>
          </p:cNvPr>
          <p:cNvPicPr>
            <a:picLocks noChangeAspect="1"/>
          </p:cNvPicPr>
          <p:nvPr/>
        </p:nvPicPr>
        <p:blipFill rotWithShape="1">
          <a:blip r:embed="rId6"/>
          <a:srcRect t="-1" b="42255"/>
          <a:stretch/>
        </p:blipFill>
        <p:spPr>
          <a:xfrm>
            <a:off x="7402971" y="2609492"/>
            <a:ext cx="1797209" cy="1663069"/>
          </a:xfrm>
          <a:prstGeom prst="rect">
            <a:avLst/>
          </a:prstGeom>
          <a:ln w="12700">
            <a:noFill/>
          </a:ln>
        </p:spPr>
      </p:pic>
      <p:pic>
        <p:nvPicPr>
          <p:cNvPr id="10" name="图片 9">
            <a:extLst>
              <a:ext uri="{FF2B5EF4-FFF2-40B4-BE49-F238E27FC236}">
                <a16:creationId xmlns:a16="http://schemas.microsoft.com/office/drawing/2014/main" id="{07571470-397E-2343-BE6E-0D3A2B280C33}"/>
              </a:ext>
            </a:extLst>
          </p:cNvPr>
          <p:cNvPicPr>
            <a:picLocks noChangeAspect="1"/>
          </p:cNvPicPr>
          <p:nvPr/>
        </p:nvPicPr>
        <p:blipFill rotWithShape="1">
          <a:blip r:embed="rId7"/>
          <a:srcRect t="-5140" b="42740"/>
          <a:stretch/>
        </p:blipFill>
        <p:spPr>
          <a:xfrm>
            <a:off x="5771721" y="2475410"/>
            <a:ext cx="1631250" cy="1797151"/>
          </a:xfrm>
          <a:prstGeom prst="rect">
            <a:avLst/>
          </a:prstGeom>
        </p:spPr>
      </p:pic>
      <p:pic>
        <p:nvPicPr>
          <p:cNvPr id="11" name="图片 10">
            <a:extLst>
              <a:ext uri="{FF2B5EF4-FFF2-40B4-BE49-F238E27FC236}">
                <a16:creationId xmlns:a16="http://schemas.microsoft.com/office/drawing/2014/main" id="{47AD7AB4-C54C-1347-B334-9131DAEA3F92}"/>
              </a:ext>
            </a:extLst>
          </p:cNvPr>
          <p:cNvPicPr>
            <a:picLocks noChangeAspect="1"/>
          </p:cNvPicPr>
          <p:nvPr/>
        </p:nvPicPr>
        <p:blipFill>
          <a:blip r:embed="rId8"/>
          <a:stretch>
            <a:fillRect/>
          </a:stretch>
        </p:blipFill>
        <p:spPr>
          <a:xfrm>
            <a:off x="838200" y="1497002"/>
            <a:ext cx="1643625" cy="2775559"/>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CEEA3145-4A12-2C43-B694-236BEB586A24}"/>
              </a:ext>
            </a:extLst>
          </p:cNvPr>
          <p:cNvPicPr>
            <a:picLocks noChangeAspect="1"/>
          </p:cNvPicPr>
          <p:nvPr/>
        </p:nvPicPr>
        <p:blipFill>
          <a:blip r:embed="rId9"/>
          <a:stretch>
            <a:fillRect/>
          </a:stretch>
        </p:blipFill>
        <p:spPr>
          <a:xfrm>
            <a:off x="1293389" y="3352510"/>
            <a:ext cx="1643625" cy="2886365"/>
          </a:xfrm>
          <a:prstGeom prst="rect">
            <a:avLst/>
          </a:prstGeom>
          <a:effectLst>
            <a:outerShdw blurRad="63500" sx="102000" sy="102000" algn="ctr" rotWithShape="0">
              <a:prstClr val="black">
                <a:alpha val="40000"/>
              </a:prstClr>
            </a:outerShdw>
          </a:effectLst>
        </p:spPr>
      </p:pic>
      <p:sp>
        <p:nvSpPr>
          <p:cNvPr id="12" name="矩形 11">
            <a:extLst>
              <a:ext uri="{FF2B5EF4-FFF2-40B4-BE49-F238E27FC236}">
                <a16:creationId xmlns:a16="http://schemas.microsoft.com/office/drawing/2014/main" id="{C92CB518-851F-E745-9820-F85A0F93EE28}"/>
              </a:ext>
            </a:extLst>
          </p:cNvPr>
          <p:cNvSpPr/>
          <p:nvPr/>
        </p:nvSpPr>
        <p:spPr>
          <a:xfrm>
            <a:off x="8895597" y="5748490"/>
            <a:ext cx="3296403" cy="461665"/>
          </a:xfrm>
          <a:prstGeom prst="rect">
            <a:avLst/>
          </a:prstGeom>
        </p:spPr>
        <p:txBody>
          <a:bodyPr wrap="square">
            <a:spAutoFit/>
          </a:bodyPr>
          <a:lstStyle/>
          <a:p>
            <a:r>
              <a:rPr kumimoji="1" lang="en-US" altLang="zh-CN" sz="2400" b="1" dirty="0">
                <a:solidFill>
                  <a:srgbClr val="FF0000"/>
                </a:solidFill>
              </a:rPr>
              <a:t>Still too coarse-grained</a:t>
            </a:r>
            <a:endParaRPr lang="zh-CN" altLang="en-US" sz="2400" b="1" dirty="0">
              <a:solidFill>
                <a:srgbClr val="FF0000"/>
              </a:solidFill>
            </a:endParaRPr>
          </a:p>
        </p:txBody>
      </p:sp>
      <p:sp>
        <p:nvSpPr>
          <p:cNvPr id="4" name="矩形 3">
            <a:extLst>
              <a:ext uri="{FF2B5EF4-FFF2-40B4-BE49-F238E27FC236}">
                <a16:creationId xmlns:a16="http://schemas.microsoft.com/office/drawing/2014/main" id="{4BCF9B5F-5D1C-6944-B8C0-6FBE93FDC7C9}"/>
              </a:ext>
            </a:extLst>
          </p:cNvPr>
          <p:cNvSpPr/>
          <p:nvPr/>
        </p:nvSpPr>
        <p:spPr>
          <a:xfrm>
            <a:off x="4566637" y="746233"/>
            <a:ext cx="5672668" cy="646331"/>
          </a:xfrm>
          <a:prstGeom prst="rect">
            <a:avLst/>
          </a:prstGeom>
        </p:spPr>
        <p:txBody>
          <a:bodyPr wrap="square">
            <a:spAutoFit/>
          </a:bodyPr>
          <a:lstStyle/>
          <a:p>
            <a:r>
              <a:rPr lang="en" altLang="zh-CN" dirty="0">
                <a:solidFill>
                  <a:srgbClr val="24292E"/>
                </a:solidFill>
                <a:latin typeface="-apple-system"/>
              </a:rPr>
              <a:t>Automated Model-Based Android GUI Testing using Multi-Level GUI Comparison Criteria  (ASE 2016)</a:t>
            </a:r>
            <a:endParaRPr lang="zh-CN" altLang="en-US" dirty="0">
              <a:solidFill>
                <a:srgbClr val="24292E"/>
              </a:solidFill>
              <a:latin typeface="-apple-system"/>
            </a:endParaRPr>
          </a:p>
        </p:txBody>
      </p:sp>
      <p:pic>
        <p:nvPicPr>
          <p:cNvPr id="14" name="图片 13">
            <a:extLst>
              <a:ext uri="{FF2B5EF4-FFF2-40B4-BE49-F238E27FC236}">
                <a16:creationId xmlns:a16="http://schemas.microsoft.com/office/drawing/2014/main" id="{3C20E3A2-D5C1-8349-AF07-F09859230F17}"/>
              </a:ext>
            </a:extLst>
          </p:cNvPr>
          <p:cNvPicPr>
            <a:picLocks noChangeAspect="1"/>
          </p:cNvPicPr>
          <p:nvPr/>
        </p:nvPicPr>
        <p:blipFill rotWithShape="1">
          <a:blip r:embed="rId6"/>
          <a:srcRect t="58358" b="-7967"/>
          <a:stretch/>
        </p:blipFill>
        <p:spPr>
          <a:xfrm>
            <a:off x="7402971" y="4406643"/>
            <a:ext cx="1797209" cy="1428725"/>
          </a:xfrm>
          <a:prstGeom prst="rect">
            <a:avLst/>
          </a:prstGeom>
          <a:ln w="12700">
            <a:noFill/>
          </a:ln>
        </p:spPr>
      </p:pic>
      <p:pic>
        <p:nvPicPr>
          <p:cNvPr id="15" name="图片 14">
            <a:extLst>
              <a:ext uri="{FF2B5EF4-FFF2-40B4-BE49-F238E27FC236}">
                <a16:creationId xmlns:a16="http://schemas.microsoft.com/office/drawing/2014/main" id="{3FBDB981-8293-6949-B018-585F886A90EF}"/>
              </a:ext>
            </a:extLst>
          </p:cNvPr>
          <p:cNvPicPr>
            <a:picLocks noChangeAspect="1"/>
          </p:cNvPicPr>
          <p:nvPr/>
        </p:nvPicPr>
        <p:blipFill rotWithShape="1">
          <a:blip r:embed="rId7"/>
          <a:srcRect t="56799" b="-2825"/>
          <a:stretch/>
        </p:blipFill>
        <p:spPr>
          <a:xfrm>
            <a:off x="5771721" y="4375723"/>
            <a:ext cx="1631250" cy="1325563"/>
          </a:xfrm>
          <a:prstGeom prst="rect">
            <a:avLst/>
          </a:prstGeom>
        </p:spPr>
      </p:pic>
      <p:sp>
        <p:nvSpPr>
          <p:cNvPr id="18" name="矩形 17">
            <a:extLst>
              <a:ext uri="{FF2B5EF4-FFF2-40B4-BE49-F238E27FC236}">
                <a16:creationId xmlns:a16="http://schemas.microsoft.com/office/drawing/2014/main" id="{483EA574-75D1-A14F-BA9D-FA9FCA90C864}"/>
              </a:ext>
            </a:extLst>
          </p:cNvPr>
          <p:cNvSpPr/>
          <p:nvPr/>
        </p:nvSpPr>
        <p:spPr>
          <a:xfrm>
            <a:off x="1260615" y="3850688"/>
            <a:ext cx="1731205"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9704C7C0-8CE5-D945-A922-DF7FAACBDEDE}"/>
              </a:ext>
            </a:extLst>
          </p:cNvPr>
          <p:cNvSpPr/>
          <p:nvPr/>
        </p:nvSpPr>
        <p:spPr>
          <a:xfrm>
            <a:off x="794409" y="2041033"/>
            <a:ext cx="1731205"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a:extLst>
              <a:ext uri="{FF2B5EF4-FFF2-40B4-BE49-F238E27FC236}">
                <a16:creationId xmlns:a16="http://schemas.microsoft.com/office/drawing/2014/main" id="{51A58BB0-8A78-CF42-A8B7-8B743056A394}"/>
              </a:ext>
            </a:extLst>
          </p:cNvPr>
          <p:cNvSpPr/>
          <p:nvPr/>
        </p:nvSpPr>
        <p:spPr>
          <a:xfrm>
            <a:off x="3680186" y="2611331"/>
            <a:ext cx="1989183"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a:extLst>
              <a:ext uri="{FF2B5EF4-FFF2-40B4-BE49-F238E27FC236}">
                <a16:creationId xmlns:a16="http://schemas.microsoft.com/office/drawing/2014/main" id="{AA5E8249-6983-8F4C-98A7-E0C8AA6102D5}"/>
              </a:ext>
            </a:extLst>
          </p:cNvPr>
          <p:cNvSpPr/>
          <p:nvPr/>
        </p:nvSpPr>
        <p:spPr>
          <a:xfrm>
            <a:off x="3663711" y="5106210"/>
            <a:ext cx="1989183"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a:extLst>
              <a:ext uri="{FF2B5EF4-FFF2-40B4-BE49-F238E27FC236}">
                <a16:creationId xmlns:a16="http://schemas.microsoft.com/office/drawing/2014/main" id="{EAACA154-2B54-474E-A71B-355ABC1E4F4E}"/>
              </a:ext>
            </a:extLst>
          </p:cNvPr>
          <p:cNvSpPr/>
          <p:nvPr/>
        </p:nvSpPr>
        <p:spPr>
          <a:xfrm>
            <a:off x="6320080" y="3245390"/>
            <a:ext cx="3178819" cy="461665"/>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58301697-0AD6-1243-A312-8DFBC218B3F2}"/>
              </a:ext>
            </a:extLst>
          </p:cNvPr>
          <p:cNvSpPr/>
          <p:nvPr/>
        </p:nvSpPr>
        <p:spPr>
          <a:xfrm>
            <a:off x="6370179" y="4615901"/>
            <a:ext cx="3178819" cy="461665"/>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CEDB7835-CE3C-474E-B712-CC2133365B9C}"/>
              </a:ext>
            </a:extLst>
          </p:cNvPr>
          <p:cNvSpPr/>
          <p:nvPr/>
        </p:nvSpPr>
        <p:spPr>
          <a:xfrm>
            <a:off x="5485395" y="1638936"/>
            <a:ext cx="6096000" cy="707886"/>
          </a:xfrm>
          <a:prstGeom prst="rect">
            <a:avLst/>
          </a:prstGeom>
        </p:spPr>
        <p:txBody>
          <a:bodyPr wrap="square">
            <a:spAutoFit/>
          </a:bodyPr>
          <a:lstStyle/>
          <a:p>
            <a:pPr algn="ctr"/>
            <a:r>
              <a:rPr kumimoji="1" lang="en-US" altLang="zh-CN" sz="2000" b="1" dirty="0">
                <a:solidFill>
                  <a:srgbClr val="FF0000"/>
                </a:solidFill>
              </a:rPr>
              <a:t>AMOLA C-Lv4  abstracts the widget with its index (among its siblings) including items in a </a:t>
            </a:r>
            <a:r>
              <a:rPr kumimoji="1" lang="en-US" altLang="zh-CN" sz="2000" b="1" dirty="0" err="1">
                <a:solidFill>
                  <a:srgbClr val="FF0000"/>
                </a:solidFill>
              </a:rPr>
              <a:t>ListView</a:t>
            </a:r>
            <a:endParaRPr kumimoji="1" lang="zh-CN" altLang="en-US" sz="2000" b="1" dirty="0">
              <a:solidFill>
                <a:srgbClr val="FF0000"/>
              </a:solidFill>
            </a:endParaRPr>
          </a:p>
        </p:txBody>
      </p:sp>
      <p:sp>
        <p:nvSpPr>
          <p:cNvPr id="6" name="矩形 5">
            <a:extLst>
              <a:ext uri="{FF2B5EF4-FFF2-40B4-BE49-F238E27FC236}">
                <a16:creationId xmlns:a16="http://schemas.microsoft.com/office/drawing/2014/main" id="{93F13A8A-D03D-4447-8C72-BFAA9432CA3B}"/>
              </a:ext>
            </a:extLst>
          </p:cNvPr>
          <p:cNvSpPr/>
          <p:nvPr/>
        </p:nvSpPr>
        <p:spPr>
          <a:xfrm>
            <a:off x="3686719" y="6408031"/>
            <a:ext cx="4711546" cy="369332"/>
          </a:xfrm>
          <a:prstGeom prst="rect">
            <a:avLst/>
          </a:prstGeom>
        </p:spPr>
        <p:txBody>
          <a:bodyPr wrap="none">
            <a:spAutoFit/>
          </a:bodyPr>
          <a:lstStyle/>
          <a:p>
            <a:r>
              <a:rPr kumimoji="1" lang="en-US" altLang="zh-CN" b="1" dirty="0">
                <a:solidFill>
                  <a:srgbClr val="FF0000"/>
                </a:solidFill>
              </a:rPr>
              <a:t>Different GUI states map to a same model state</a:t>
            </a:r>
          </a:p>
        </p:txBody>
      </p:sp>
    </p:spTree>
    <p:extLst>
      <p:ext uri="{BB962C8B-B14F-4D97-AF65-F5344CB8AC3E}">
        <p14:creationId xmlns:p14="http://schemas.microsoft.com/office/powerpoint/2010/main" val="279270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18" grpId="0" animBg="1"/>
      <p:bldP spid="19" grpId="0" animBg="1"/>
      <p:bldP spid="20" grpId="0" animBg="1"/>
      <p:bldP spid="21"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5D9164-8D5B-B641-BAF0-B62BD31E43B4}"/>
              </a:ext>
            </a:extLst>
          </p:cNvPr>
          <p:cNvSpPr>
            <a:spLocks noGrp="1"/>
          </p:cNvSpPr>
          <p:nvPr>
            <p:ph type="title"/>
          </p:nvPr>
        </p:nvSpPr>
        <p:spPr/>
        <p:txBody>
          <a:bodyPr/>
          <a:lstStyle/>
          <a:p>
            <a:r>
              <a:rPr kumimoji="1" lang="en-US" altLang="zh-CN" dirty="0"/>
              <a:t>AMOLA(C-Lv5)</a:t>
            </a:r>
            <a:endParaRPr kumimoji="1" lang="zh-CN" altLang="en-US" dirty="0"/>
          </a:p>
        </p:txBody>
      </p:sp>
      <p:pic>
        <p:nvPicPr>
          <p:cNvPr id="17" name="图片 16">
            <a:extLst>
              <a:ext uri="{FF2B5EF4-FFF2-40B4-BE49-F238E27FC236}">
                <a16:creationId xmlns:a16="http://schemas.microsoft.com/office/drawing/2014/main" id="{E39E9B89-361D-D84F-9B34-0FCC08A0B0D9}"/>
              </a:ext>
            </a:extLst>
          </p:cNvPr>
          <p:cNvPicPr>
            <a:picLocks noChangeAspect="1"/>
          </p:cNvPicPr>
          <p:nvPr/>
        </p:nvPicPr>
        <p:blipFill>
          <a:blip r:embed="rId3"/>
          <a:stretch>
            <a:fillRect/>
          </a:stretch>
        </p:blipFill>
        <p:spPr>
          <a:xfrm>
            <a:off x="3267838" y="1690688"/>
            <a:ext cx="2266229" cy="2160000"/>
          </a:xfrm>
          <a:prstGeom prst="rect">
            <a:avLst/>
          </a:prstGeom>
        </p:spPr>
      </p:pic>
      <p:pic>
        <p:nvPicPr>
          <p:cNvPr id="16" name="图片 15">
            <a:extLst>
              <a:ext uri="{FF2B5EF4-FFF2-40B4-BE49-F238E27FC236}">
                <a16:creationId xmlns:a16="http://schemas.microsoft.com/office/drawing/2014/main" id="{58891349-FA35-AF43-858A-8A223FC6BB31}"/>
              </a:ext>
            </a:extLst>
          </p:cNvPr>
          <p:cNvPicPr>
            <a:picLocks noChangeAspect="1"/>
          </p:cNvPicPr>
          <p:nvPr/>
        </p:nvPicPr>
        <p:blipFill>
          <a:blip r:embed="rId4"/>
          <a:stretch>
            <a:fillRect/>
          </a:stretch>
        </p:blipFill>
        <p:spPr>
          <a:xfrm>
            <a:off x="3309850" y="4164215"/>
            <a:ext cx="2224217" cy="2160000"/>
          </a:xfrm>
          <a:prstGeom prst="rect">
            <a:avLst/>
          </a:prstGeom>
        </p:spPr>
      </p:pic>
      <p:pic>
        <p:nvPicPr>
          <p:cNvPr id="10" name="图片 9">
            <a:extLst>
              <a:ext uri="{FF2B5EF4-FFF2-40B4-BE49-F238E27FC236}">
                <a16:creationId xmlns:a16="http://schemas.microsoft.com/office/drawing/2014/main" id="{07571470-397E-2343-BE6E-0D3A2B280C33}"/>
              </a:ext>
            </a:extLst>
          </p:cNvPr>
          <p:cNvPicPr>
            <a:picLocks noChangeAspect="1"/>
          </p:cNvPicPr>
          <p:nvPr/>
        </p:nvPicPr>
        <p:blipFill rotWithShape="1">
          <a:blip r:embed="rId5"/>
          <a:srcRect t="-5140" b="-2825"/>
          <a:stretch/>
        </p:blipFill>
        <p:spPr>
          <a:xfrm>
            <a:off x="5894964" y="2411660"/>
            <a:ext cx="1631250" cy="3109446"/>
          </a:xfrm>
          <a:prstGeom prst="rect">
            <a:avLst/>
          </a:prstGeom>
        </p:spPr>
      </p:pic>
      <p:pic>
        <p:nvPicPr>
          <p:cNvPr id="11" name="图片 10">
            <a:extLst>
              <a:ext uri="{FF2B5EF4-FFF2-40B4-BE49-F238E27FC236}">
                <a16:creationId xmlns:a16="http://schemas.microsoft.com/office/drawing/2014/main" id="{47AD7AB4-C54C-1347-B334-9131DAEA3F92}"/>
              </a:ext>
            </a:extLst>
          </p:cNvPr>
          <p:cNvPicPr>
            <a:picLocks noChangeAspect="1"/>
          </p:cNvPicPr>
          <p:nvPr/>
        </p:nvPicPr>
        <p:blipFill>
          <a:blip r:embed="rId6"/>
          <a:stretch>
            <a:fillRect/>
          </a:stretch>
        </p:blipFill>
        <p:spPr>
          <a:xfrm>
            <a:off x="838200" y="1497002"/>
            <a:ext cx="1643625" cy="2775559"/>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CEEA3145-4A12-2C43-B694-236BEB586A24}"/>
              </a:ext>
            </a:extLst>
          </p:cNvPr>
          <p:cNvPicPr>
            <a:picLocks noChangeAspect="1"/>
          </p:cNvPicPr>
          <p:nvPr/>
        </p:nvPicPr>
        <p:blipFill>
          <a:blip r:embed="rId7"/>
          <a:stretch>
            <a:fillRect/>
          </a:stretch>
        </p:blipFill>
        <p:spPr>
          <a:xfrm>
            <a:off x="1293389" y="3352510"/>
            <a:ext cx="1643625" cy="2886365"/>
          </a:xfrm>
          <a:prstGeom prst="rect">
            <a:avLst/>
          </a:prstGeom>
          <a:effectLst>
            <a:outerShdw blurRad="63500" sx="102000" sy="102000" algn="ctr" rotWithShape="0">
              <a:prstClr val="black">
                <a:alpha val="40000"/>
              </a:prstClr>
            </a:outerShdw>
          </a:effectLst>
        </p:spPr>
      </p:pic>
      <p:pic>
        <p:nvPicPr>
          <p:cNvPr id="12" name="图片 11">
            <a:extLst>
              <a:ext uri="{FF2B5EF4-FFF2-40B4-BE49-F238E27FC236}">
                <a16:creationId xmlns:a16="http://schemas.microsoft.com/office/drawing/2014/main" id="{92B3F934-5CFA-7044-8B08-CB2690777ED4}"/>
              </a:ext>
            </a:extLst>
          </p:cNvPr>
          <p:cNvPicPr>
            <a:picLocks noChangeAspect="1"/>
          </p:cNvPicPr>
          <p:nvPr/>
        </p:nvPicPr>
        <p:blipFill>
          <a:blip r:embed="rId8"/>
          <a:stretch>
            <a:fillRect/>
          </a:stretch>
        </p:blipFill>
        <p:spPr>
          <a:xfrm>
            <a:off x="7585201" y="2542712"/>
            <a:ext cx="3429105" cy="2880000"/>
          </a:xfrm>
          <a:prstGeom prst="rect">
            <a:avLst/>
          </a:prstGeom>
        </p:spPr>
      </p:pic>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14F212BB-5451-3941-A67F-3D9467FA1005}"/>
                  </a:ext>
                </a:extLst>
              </p:cNvPr>
              <p:cNvSpPr/>
              <p:nvPr/>
            </p:nvSpPr>
            <p:spPr>
              <a:xfrm>
                <a:off x="6522579" y="1780436"/>
                <a:ext cx="5299509" cy="553678"/>
              </a:xfrm>
              <a:prstGeom prst="rect">
                <a:avLst/>
              </a:prstGeom>
            </p:spPr>
            <p:txBody>
              <a:bodyPr wrap="square">
                <a:spAutoFit/>
              </a:bodyPr>
              <a:lstStyle/>
              <a:p>
                <a:r>
                  <a:rPr kumimoji="1" lang="en-US" altLang="zh-CN" sz="2400" b="1" dirty="0">
                    <a:latin typeface="Calibri Light" panose="020F0302020204030204" pitchFamily="34" charset="0"/>
                    <a:cs typeface="Calibri Light" panose="020F0302020204030204" pitchFamily="34" charset="0"/>
                  </a:rPr>
                  <a:t>and treats </a:t>
                </a:r>
                <a14:m>
                  <m:oMath xmlns:m="http://schemas.openxmlformats.org/officeDocument/2006/math">
                    <m:sSubSup>
                      <m:sSubSupPr>
                        <m:ctrlPr>
                          <a:rPr kumimoji="1" lang="en-US" altLang="zh-CN" sz="2400" b="1" i="1">
                            <a:solidFill>
                              <a:srgbClr val="FF0000"/>
                            </a:solidFill>
                            <a:latin typeface="Cambria Math" panose="02040503050406030204" pitchFamily="18" charset="0"/>
                          </a:rPr>
                        </m:ctrlPr>
                      </m:sSubSupPr>
                      <m:e>
                        <m:r>
                          <a:rPr kumimoji="1" lang="en-US" altLang="zh-CN" sz="2400" b="1" i="1">
                            <a:solidFill>
                              <a:srgbClr val="FF0000"/>
                            </a:solidFill>
                            <a:latin typeface="Cambria Math" panose="02040503050406030204" pitchFamily="18" charset="0"/>
                          </a:rPr>
                          <m:t>𝒘</m:t>
                        </m:r>
                      </m:e>
                      <m:sub>
                        <m:r>
                          <a:rPr kumimoji="1" lang="en-US" altLang="zh-CN" sz="2400" b="1" i="1">
                            <a:solidFill>
                              <a:srgbClr val="FF0000"/>
                            </a:solidFill>
                            <a:latin typeface="Cambria Math" panose="02040503050406030204" pitchFamily="18" charset="0"/>
                          </a:rPr>
                          <m:t>𝟏</m:t>
                        </m:r>
                      </m:sub>
                      <m:sup>
                        <m:r>
                          <a:rPr kumimoji="1" lang="en-US" altLang="zh-CN" sz="2400" b="1" i="1">
                            <a:solidFill>
                              <a:srgbClr val="FF0000"/>
                            </a:solidFill>
                            <a:latin typeface="Cambria Math" panose="02040503050406030204" pitchFamily="18" charset="0"/>
                          </a:rPr>
                          <m:t>𝒊</m:t>
                        </m:r>
                      </m:sup>
                    </m:sSubSup>
                  </m:oMath>
                </a14:m>
                <a:r>
                  <a:rPr kumimoji="1" lang="zh-CN" altLang="en-US" sz="2400" b="1" dirty="0"/>
                  <a:t> </a:t>
                </a:r>
                <a:r>
                  <a:rPr kumimoji="1" lang="en-US" altLang="zh-CN" sz="2400" b="1" dirty="0"/>
                  <a:t>and</a:t>
                </a:r>
                <a:r>
                  <a:rPr kumimoji="1" lang="zh-CN" altLang="en-US" sz="2400" b="1" dirty="0"/>
                  <a:t> </a:t>
                </a:r>
                <a14:m>
                  <m:oMath xmlns:m="http://schemas.openxmlformats.org/officeDocument/2006/math">
                    <m:sSubSup>
                      <m:sSubSupPr>
                        <m:ctrlPr>
                          <a:rPr kumimoji="1" lang="en-US" altLang="zh-CN" sz="2400" b="1" i="1">
                            <a:solidFill>
                              <a:srgbClr val="FF0000"/>
                            </a:solidFill>
                            <a:latin typeface="Cambria Math" panose="02040503050406030204" pitchFamily="18" charset="0"/>
                          </a:rPr>
                        </m:ctrlPr>
                      </m:sSubSupPr>
                      <m:e>
                        <m:r>
                          <a:rPr kumimoji="1" lang="en-US" altLang="zh-CN" sz="2400" b="1" i="1">
                            <a:solidFill>
                              <a:srgbClr val="FF0000"/>
                            </a:solidFill>
                            <a:latin typeface="Cambria Math" panose="02040503050406030204" pitchFamily="18" charset="0"/>
                          </a:rPr>
                          <m:t>𝒘</m:t>
                        </m:r>
                      </m:e>
                      <m:sub>
                        <m:r>
                          <a:rPr kumimoji="1" lang="en-US" altLang="zh-CN" sz="2400" b="1" i="1" smtClean="0">
                            <a:solidFill>
                              <a:srgbClr val="FF0000"/>
                            </a:solidFill>
                            <a:latin typeface="Cambria Math" panose="02040503050406030204" pitchFamily="18" charset="0"/>
                          </a:rPr>
                          <m:t>𝟑</m:t>
                        </m:r>
                      </m:sub>
                      <m:sup>
                        <m:r>
                          <a:rPr kumimoji="1" lang="en-US" altLang="zh-CN" sz="2400" b="1" i="1">
                            <a:solidFill>
                              <a:srgbClr val="FF0000"/>
                            </a:solidFill>
                            <a:latin typeface="Cambria Math" panose="02040503050406030204" pitchFamily="18" charset="0"/>
                          </a:rPr>
                          <m:t>𝒋</m:t>
                        </m:r>
                      </m:sup>
                    </m:sSubSup>
                  </m:oMath>
                </a14:m>
                <a:r>
                  <a:rPr kumimoji="1" lang="en-US" altLang="zh-CN" sz="2400" b="1" dirty="0">
                    <a:latin typeface="Calibri Light" panose="020F0302020204030204" pitchFamily="34" charset="0"/>
                    <a:cs typeface="Calibri Light" panose="020F0302020204030204" pitchFamily="34" charset="0"/>
                  </a:rPr>
                  <a:t>  differently </a:t>
                </a:r>
              </a:p>
            </p:txBody>
          </p:sp>
        </mc:Choice>
        <mc:Fallback>
          <p:sp>
            <p:nvSpPr>
              <p:cNvPr id="4" name="矩形 3">
                <a:extLst>
                  <a:ext uri="{FF2B5EF4-FFF2-40B4-BE49-F238E27FC236}">
                    <a16:creationId xmlns:a16="http://schemas.microsoft.com/office/drawing/2014/main" id="{14F212BB-5451-3941-A67F-3D9467FA1005}"/>
                  </a:ext>
                </a:extLst>
              </p:cNvPr>
              <p:cNvSpPr>
                <a:spLocks noRot="1" noChangeAspect="1" noMove="1" noResize="1" noEditPoints="1" noAdjustHandles="1" noChangeArrowheads="1" noChangeShapeType="1" noTextEdit="1"/>
              </p:cNvSpPr>
              <p:nvPr/>
            </p:nvSpPr>
            <p:spPr>
              <a:xfrm>
                <a:off x="6522579" y="1780436"/>
                <a:ext cx="5299509" cy="553678"/>
              </a:xfrm>
              <a:prstGeom prst="rect">
                <a:avLst/>
              </a:prstGeom>
              <a:blipFill>
                <a:blip r:embed="rId9"/>
                <a:stretch>
                  <a:fillRect l="-1914" b="-17778"/>
                </a:stretch>
              </a:blipFill>
            </p:spPr>
            <p:txBody>
              <a:bodyPr/>
              <a:lstStyle/>
              <a:p>
                <a:r>
                  <a:rPr lang="zh-CN" altLang="en-US">
                    <a:noFill/>
                  </a:rPr>
                  <a:t> </a:t>
                </a:r>
              </a:p>
            </p:txBody>
          </p:sp>
        </mc:Fallback>
      </mc:AlternateContent>
      <p:sp>
        <p:nvSpPr>
          <p:cNvPr id="5" name="矩形 4">
            <a:extLst>
              <a:ext uri="{FF2B5EF4-FFF2-40B4-BE49-F238E27FC236}">
                <a16:creationId xmlns:a16="http://schemas.microsoft.com/office/drawing/2014/main" id="{03DC4813-07F7-2748-8B02-521FC97FA4B1}"/>
              </a:ext>
            </a:extLst>
          </p:cNvPr>
          <p:cNvSpPr/>
          <p:nvPr/>
        </p:nvSpPr>
        <p:spPr>
          <a:xfrm>
            <a:off x="5652894" y="5795237"/>
            <a:ext cx="6409393" cy="830997"/>
          </a:xfrm>
          <a:prstGeom prst="rect">
            <a:avLst/>
          </a:prstGeom>
        </p:spPr>
        <p:txBody>
          <a:bodyPr wrap="square">
            <a:spAutoFit/>
          </a:bodyPr>
          <a:lstStyle/>
          <a:p>
            <a:r>
              <a:rPr kumimoji="1" lang="en-US" altLang="zh-CN" sz="2400" b="1" dirty="0">
                <a:solidFill>
                  <a:srgbClr val="FF0000"/>
                </a:solidFill>
              </a:rPr>
              <a:t>Too fine-grained abstraction (</a:t>
            </a:r>
            <a:r>
              <a:rPr kumimoji="1" lang="en-US" altLang="zh-CN" sz="2400" b="1" i="1" dirty="0" err="1">
                <a:solidFill>
                  <a:srgbClr val="FF0000"/>
                </a:solidFill>
              </a:rPr>
              <a:t>T</a:t>
            </a:r>
            <a:r>
              <a:rPr kumimoji="1" lang="en-US" altLang="zh-CN" sz="2400" b="1" i="1" baseline="-25000" dirty="0" err="1">
                <a:solidFill>
                  <a:srgbClr val="FF0000"/>
                </a:solidFill>
              </a:rPr>
              <a:t>i</a:t>
            </a:r>
            <a:r>
              <a:rPr kumimoji="1" lang="en-US" altLang="zh-CN" sz="2400" b="1" i="1" baseline="-25000" dirty="0">
                <a:solidFill>
                  <a:srgbClr val="FF0000"/>
                </a:solidFill>
              </a:rPr>
              <a:t> </a:t>
            </a:r>
            <a:r>
              <a:rPr kumimoji="1" lang="en-US" altLang="zh-CN" sz="2400" b="1" i="1" dirty="0" err="1">
                <a:solidFill>
                  <a:srgbClr val="FF0000"/>
                </a:solidFill>
              </a:rPr>
              <a:t>T</a:t>
            </a:r>
            <a:r>
              <a:rPr kumimoji="1" lang="en-US" altLang="zh-CN" sz="2400" b="1" i="1" baseline="-25000" dirty="0" err="1">
                <a:solidFill>
                  <a:srgbClr val="FF0000"/>
                </a:solidFill>
              </a:rPr>
              <a:t>j</a:t>
            </a:r>
            <a:r>
              <a:rPr kumimoji="1" lang="en-US" altLang="zh-CN" sz="2400" b="1" dirty="0">
                <a:solidFill>
                  <a:srgbClr val="FF0000"/>
                </a:solidFill>
              </a:rPr>
              <a:t> are different model states) to generate too many model states</a:t>
            </a:r>
            <a:endParaRPr lang="zh-CN" altLang="en-US" sz="2400" b="1" dirty="0">
              <a:solidFill>
                <a:srgbClr val="FF0000"/>
              </a:solidFill>
            </a:endParaRPr>
          </a:p>
        </p:txBody>
      </p:sp>
      <p:sp>
        <p:nvSpPr>
          <p:cNvPr id="14" name="矩形 13">
            <a:extLst>
              <a:ext uri="{FF2B5EF4-FFF2-40B4-BE49-F238E27FC236}">
                <a16:creationId xmlns:a16="http://schemas.microsoft.com/office/drawing/2014/main" id="{2681C795-AF1D-D347-88A3-2F8C824E5115}"/>
              </a:ext>
            </a:extLst>
          </p:cNvPr>
          <p:cNvSpPr/>
          <p:nvPr/>
        </p:nvSpPr>
        <p:spPr>
          <a:xfrm>
            <a:off x="1260615" y="3850688"/>
            <a:ext cx="1731205"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D9A4BDC4-F684-7C4E-88F5-E633E91483DF}"/>
              </a:ext>
            </a:extLst>
          </p:cNvPr>
          <p:cNvSpPr/>
          <p:nvPr/>
        </p:nvSpPr>
        <p:spPr>
          <a:xfrm>
            <a:off x="3663711" y="5106210"/>
            <a:ext cx="1989183"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AD043C3F-C882-9343-ABBD-2D736EB0B609}"/>
              </a:ext>
            </a:extLst>
          </p:cNvPr>
          <p:cNvSpPr/>
          <p:nvPr/>
        </p:nvSpPr>
        <p:spPr>
          <a:xfrm>
            <a:off x="6522579" y="4432333"/>
            <a:ext cx="4491727" cy="423436"/>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D7AFB609-5FF0-E04A-980D-4578D7DEBEA1}"/>
              </a:ext>
            </a:extLst>
          </p:cNvPr>
          <p:cNvSpPr/>
          <p:nvPr/>
        </p:nvSpPr>
        <p:spPr>
          <a:xfrm>
            <a:off x="6522579" y="3751879"/>
            <a:ext cx="4491727" cy="461665"/>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a:extLst>
              <a:ext uri="{FF2B5EF4-FFF2-40B4-BE49-F238E27FC236}">
                <a16:creationId xmlns:a16="http://schemas.microsoft.com/office/drawing/2014/main" id="{9528B508-6505-4147-826C-10F0327A0138}"/>
              </a:ext>
            </a:extLst>
          </p:cNvPr>
          <p:cNvSpPr/>
          <p:nvPr/>
        </p:nvSpPr>
        <p:spPr>
          <a:xfrm>
            <a:off x="3596308" y="3218063"/>
            <a:ext cx="1989183"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a:extLst>
              <a:ext uri="{FF2B5EF4-FFF2-40B4-BE49-F238E27FC236}">
                <a16:creationId xmlns:a16="http://schemas.microsoft.com/office/drawing/2014/main" id="{9221AF88-B82A-A64E-9DCA-9EDAD57A72DA}"/>
              </a:ext>
            </a:extLst>
          </p:cNvPr>
          <p:cNvSpPr/>
          <p:nvPr/>
        </p:nvSpPr>
        <p:spPr>
          <a:xfrm>
            <a:off x="794409" y="2611628"/>
            <a:ext cx="1731205" cy="421874"/>
          </a:xfrm>
          <a:prstGeom prst="rect">
            <a:avLst/>
          </a:prstGeom>
          <a:noFill/>
          <a:ln w="444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a:extLst>
              <a:ext uri="{FF2B5EF4-FFF2-40B4-BE49-F238E27FC236}">
                <a16:creationId xmlns:a16="http://schemas.microsoft.com/office/drawing/2014/main" id="{F723A480-8851-324E-9D21-EEAE28C6CBA4}"/>
              </a:ext>
            </a:extLst>
          </p:cNvPr>
          <p:cNvSpPr/>
          <p:nvPr/>
        </p:nvSpPr>
        <p:spPr>
          <a:xfrm>
            <a:off x="5395934" y="1123745"/>
            <a:ext cx="6096000" cy="707886"/>
          </a:xfrm>
          <a:prstGeom prst="rect">
            <a:avLst/>
          </a:prstGeom>
        </p:spPr>
        <p:txBody>
          <a:bodyPr wrap="square">
            <a:spAutoFit/>
          </a:bodyPr>
          <a:lstStyle/>
          <a:p>
            <a:pPr algn="ctr"/>
            <a:r>
              <a:rPr kumimoji="1" lang="en-US" altLang="zh-CN" sz="2000" b="1" dirty="0">
                <a:solidFill>
                  <a:srgbClr val="FF0000"/>
                </a:solidFill>
              </a:rPr>
              <a:t>AMOLA C-Lv5  Considering widget text attribute additionally</a:t>
            </a:r>
          </a:p>
        </p:txBody>
      </p:sp>
      <p:sp>
        <p:nvSpPr>
          <p:cNvPr id="6" name="矩形 5">
            <a:extLst>
              <a:ext uri="{FF2B5EF4-FFF2-40B4-BE49-F238E27FC236}">
                <a16:creationId xmlns:a16="http://schemas.microsoft.com/office/drawing/2014/main" id="{CD70C556-C915-CA4E-9A13-2A8C028C4ADA}"/>
              </a:ext>
            </a:extLst>
          </p:cNvPr>
          <p:cNvSpPr/>
          <p:nvPr/>
        </p:nvSpPr>
        <p:spPr>
          <a:xfrm>
            <a:off x="3743695" y="6441568"/>
            <a:ext cx="1356525" cy="369332"/>
          </a:xfrm>
          <a:prstGeom prst="rect">
            <a:avLst/>
          </a:prstGeom>
        </p:spPr>
        <p:txBody>
          <a:bodyPr wrap="none">
            <a:spAutoFit/>
          </a:bodyPr>
          <a:lstStyle/>
          <a:p>
            <a:r>
              <a:rPr lang="en" altLang="zh-CN" dirty="0">
                <a:solidFill>
                  <a:srgbClr val="1A1A1A"/>
                </a:solidFill>
                <a:latin typeface="-apple-system"/>
              </a:rPr>
              <a:t>Permutation</a:t>
            </a:r>
            <a:endParaRPr lang="zh-CN" altLang="en-US" dirty="0"/>
          </a:p>
        </p:txBody>
      </p:sp>
    </p:spTree>
    <p:extLst>
      <p:ext uri="{BB962C8B-B14F-4D97-AF65-F5344CB8AC3E}">
        <p14:creationId xmlns:p14="http://schemas.microsoft.com/office/powerpoint/2010/main" val="226835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animBg="1"/>
      <p:bldP spid="15"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600" dirty="0"/>
              <a:t>Problem</a:t>
            </a:r>
            <a:r>
              <a:rPr kumimoji="1" lang="zh-CN" altLang="en-US" sz="3600" dirty="0"/>
              <a:t> </a:t>
            </a:r>
            <a:r>
              <a:rPr kumimoji="1" lang="en-US" altLang="zh-CN" sz="3600" dirty="0"/>
              <a:t>of</a:t>
            </a:r>
            <a:r>
              <a:rPr kumimoji="1" lang="zh-CN" altLang="en-US" sz="3600" dirty="0"/>
              <a:t> </a:t>
            </a:r>
            <a:r>
              <a:rPr kumimoji="1" lang="en-US" altLang="zh-CN" sz="3600" dirty="0"/>
              <a:t>the</a:t>
            </a:r>
            <a:r>
              <a:rPr kumimoji="1" lang="zh-CN" altLang="en-US" sz="3600" dirty="0"/>
              <a:t> </a:t>
            </a:r>
            <a:r>
              <a:rPr kumimoji="1" lang="en" altLang="zh-CN" sz="3600" dirty="0"/>
              <a:t>static abstractions based on heuristics</a:t>
            </a:r>
            <a:endParaRPr kumimoji="1" lang="zh-CN" altLang="en-US" sz="3600" dirty="0"/>
          </a:p>
        </p:txBody>
      </p:sp>
      <p:sp>
        <p:nvSpPr>
          <p:cNvPr id="3" name="内容占位符 2"/>
          <p:cNvSpPr>
            <a:spLocks noGrp="1"/>
          </p:cNvSpPr>
          <p:nvPr>
            <p:ph idx="1"/>
          </p:nvPr>
        </p:nvSpPr>
        <p:spPr/>
        <p:txBody>
          <a:bodyPr>
            <a:normAutofit/>
          </a:bodyPr>
          <a:lstStyle/>
          <a:p>
            <a:endParaRPr kumimoji="1" lang="zh-CN" altLang="en-US" dirty="0"/>
          </a:p>
          <a:p>
            <a:pPr lvl="1"/>
            <a:endParaRPr kumimoji="1" lang="zh-CN" altLang="en-US" dirty="0"/>
          </a:p>
          <a:p>
            <a:pPr lvl="1"/>
            <a:endParaRPr kumimoji="1" lang="zh-CN" altLang="en-US" dirty="0"/>
          </a:p>
        </p:txBody>
      </p:sp>
      <p:graphicFrame>
        <p:nvGraphicFramePr>
          <p:cNvPr id="5" name="图示 4">
            <a:extLst>
              <a:ext uri="{FF2B5EF4-FFF2-40B4-BE49-F238E27FC236}">
                <a16:creationId xmlns:a16="http://schemas.microsoft.com/office/drawing/2014/main" id="{9F6B67A1-4EFF-9F43-9255-0952FCB29992}"/>
              </a:ext>
            </a:extLst>
          </p:cNvPr>
          <p:cNvGraphicFramePr/>
          <p:nvPr>
            <p:extLst>
              <p:ext uri="{D42A27DB-BD31-4B8C-83A1-F6EECF244321}">
                <p14:modId xmlns:p14="http://schemas.microsoft.com/office/powerpoint/2010/main" val="1669651746"/>
              </p:ext>
            </p:extLst>
          </p:nvPr>
        </p:nvGraphicFramePr>
        <p:xfrm>
          <a:off x="2269068" y="1988740"/>
          <a:ext cx="8128000" cy="4025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2BD24CF4-BD52-AE41-A9BB-A26D5CE3C6B3}"/>
              </a:ext>
            </a:extLst>
          </p:cNvPr>
          <p:cNvSpPr/>
          <p:nvPr/>
        </p:nvSpPr>
        <p:spPr>
          <a:xfrm>
            <a:off x="3090951" y="5679907"/>
            <a:ext cx="5087850" cy="830997"/>
          </a:xfrm>
          <a:prstGeom prst="rect">
            <a:avLst/>
          </a:prstGeom>
        </p:spPr>
        <p:txBody>
          <a:bodyPr wrap="square">
            <a:spAutoFit/>
          </a:bodyPr>
          <a:lstStyle/>
          <a:p>
            <a:pPr algn="ctr"/>
            <a:r>
              <a:rPr kumimoji="1" lang="en-US" altLang="zh-CN" sz="2400" b="1" dirty="0">
                <a:solidFill>
                  <a:srgbClr val="FF0000"/>
                </a:solidFill>
              </a:rPr>
              <a:t>What’s</a:t>
            </a:r>
            <a:r>
              <a:rPr kumimoji="1" lang="zh-CN" altLang="en-US" sz="2400" b="1" dirty="0">
                <a:solidFill>
                  <a:srgbClr val="FF0000"/>
                </a:solidFill>
              </a:rPr>
              <a:t> </a:t>
            </a:r>
            <a:r>
              <a:rPr kumimoji="1" lang="en-US" altLang="zh-CN" sz="2400" b="1" dirty="0">
                <a:solidFill>
                  <a:srgbClr val="FF0000"/>
                </a:solidFill>
              </a:rPr>
              <a:t>the appropriate </a:t>
            </a:r>
            <a:r>
              <a:rPr kumimoji="1" lang="zh-CN" altLang="en-US" sz="2400" b="1" dirty="0">
                <a:solidFill>
                  <a:srgbClr val="FF0000"/>
                </a:solidFill>
              </a:rPr>
              <a:t>granularity</a:t>
            </a:r>
            <a:r>
              <a:rPr kumimoji="1" lang="en-US" altLang="zh-CN" sz="2400" b="1" dirty="0">
                <a:solidFill>
                  <a:srgbClr val="FF0000"/>
                </a:solidFill>
              </a:rPr>
              <a:t> for an App’s GUI modeling?</a:t>
            </a:r>
            <a:endParaRPr kumimoji="1" lang="zh-CN" altLang="en-US" sz="2400" b="1" dirty="0">
              <a:solidFill>
                <a:srgbClr val="FF0000"/>
              </a:solidFill>
            </a:endParaRPr>
          </a:p>
        </p:txBody>
      </p:sp>
    </p:spTree>
    <p:extLst>
      <p:ext uri="{BB962C8B-B14F-4D97-AF65-F5344CB8AC3E}">
        <p14:creationId xmlns:p14="http://schemas.microsoft.com/office/powerpoint/2010/main" val="817483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1|68.6"/>
</p:tagLst>
</file>

<file path=ppt/tags/tag2.xml><?xml version="1.0" encoding="utf-8"?>
<p:tagLst xmlns:a="http://schemas.openxmlformats.org/drawingml/2006/main" xmlns:r="http://schemas.openxmlformats.org/officeDocument/2006/relationships" xmlns:p="http://schemas.openxmlformats.org/presentationml/2006/main">
  <p:tag name="TIMING" val="|15.1|68.6"/>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2551</TotalTime>
  <Words>1592</Words>
  <Application>Microsoft Macintosh PowerPoint</Application>
  <PresentationFormat>宽屏</PresentationFormat>
  <Paragraphs>191</Paragraphs>
  <Slides>21</Slides>
  <Notes>16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-apple-system</vt:lpstr>
      <vt:lpstr>Arial</vt:lpstr>
      <vt:lpstr>Calibri</vt:lpstr>
      <vt:lpstr>Calibri Light</vt:lpstr>
      <vt:lpstr>Cambria Math</vt:lpstr>
      <vt:lpstr>Courier New</vt:lpstr>
      <vt:lpstr>Helvetica Neue</vt:lpstr>
      <vt:lpstr>Times New Roman</vt:lpstr>
      <vt:lpstr>Office 主题</vt:lpstr>
      <vt:lpstr>Practical GUI Testing of Android Applications via Model Abstraction and Refinement</vt:lpstr>
      <vt:lpstr>Outline</vt:lpstr>
      <vt:lpstr>Automated GUI Testing for Android Apps</vt:lpstr>
      <vt:lpstr>GUI Modeling</vt:lpstr>
      <vt:lpstr>An Illustrative Example</vt:lpstr>
      <vt:lpstr>Stoat</vt:lpstr>
      <vt:lpstr>AMOLA(C-Lv4)</vt:lpstr>
      <vt:lpstr>AMOLA(C-Lv5)</vt:lpstr>
      <vt:lpstr>Problem of the static abstractions based on heuristics</vt:lpstr>
      <vt:lpstr>For this illustrative example</vt:lpstr>
      <vt:lpstr>Our Approach</vt:lpstr>
      <vt:lpstr>State Abstraction Refinement</vt:lpstr>
      <vt:lpstr>Refine again to L2</vt:lpstr>
      <vt:lpstr>Refine again to L3</vt:lpstr>
      <vt:lpstr>Our modeling approach</vt:lpstr>
      <vt:lpstr>Corresponding Algorithm</vt:lpstr>
      <vt:lpstr> Implementation and Experiments </vt:lpstr>
      <vt:lpstr> Result - Coverage </vt:lpstr>
      <vt:lpstr> Result - Crashes </vt:lpstr>
      <vt:lpstr>Large-Scale Evaluation </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1975706057@qq.com</dc:creator>
  <cp:lastModifiedBy>Microsoft Office User</cp:lastModifiedBy>
  <cp:revision>281</cp:revision>
  <dcterms:created xsi:type="dcterms:W3CDTF">2019-05-23T01:10:20Z</dcterms:created>
  <dcterms:modified xsi:type="dcterms:W3CDTF">2019-05-29T12:13:31Z</dcterms:modified>
</cp:coreProperties>
</file>